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60" r:id="rId4"/>
    <p:sldId id="261" r:id="rId5"/>
    <p:sldId id="262" r:id="rId6"/>
    <p:sldId id="265" r:id="rId7"/>
    <p:sldId id="269" r:id="rId8"/>
    <p:sldId id="266" r:id="rId9"/>
    <p:sldId id="267" r:id="rId10"/>
    <p:sldId id="268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1CE1F6-3EDE-4165-8A87-0B29D189E560}" v="1000" dt="2024-03-12T10:17:37.3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CA6F4-6542-4BA8-B676-221170BF03C1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45D64-AE51-4149-B63C-C9ACC9A88E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370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Introduction to the team</a:t>
            </a:r>
          </a:p>
          <a:p>
            <a:r>
              <a:rPr lang="en-US">
                <a:cs typeface="Calibri"/>
              </a:rPr>
              <a:t>Intro Olivia – ask Sarah to introduce herself</a:t>
            </a:r>
          </a:p>
          <a:p>
            <a:r>
              <a:rPr lang="en-US">
                <a:cs typeface="Calibri"/>
              </a:rPr>
              <a:t>We are the two colleagues working on this – may have heard from us, but hopefully everyone has the invitation to the Launch of the Crowdfund Lancashire and by extension the Lancashire Culture and Sport Fund – 1st December 12pm – if you haven't there is a sign up link at the end of this presentation that will take you to register and we can send this out after to everyone on this call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898AA1-3413-4490-83BF-ED15F4C3C14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708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cs typeface="Calibri"/>
              </a:rPr>
              <a:t>So, what is the Lancashire Culture and Sport Fund – read lines on the screen</a:t>
            </a:r>
            <a:endParaRPr lang="en-GB" dirty="0"/>
          </a:p>
          <a:p>
            <a:r>
              <a:rPr lang="en-GB" dirty="0"/>
              <a:t>You may be unfamiliar with civic/community crowdfunding, but you’ve probably all seen a just giving/</a:t>
            </a:r>
            <a:r>
              <a:rPr lang="en-GB" dirty="0" err="1"/>
              <a:t>gofundme</a:t>
            </a:r>
            <a:r>
              <a:rPr lang="en-GB" dirty="0"/>
              <a:t> campaign before. This is similar – you can raise money for your project through lots of individual online and offline pledges of as little as £2.</a:t>
            </a:r>
            <a:endParaRPr lang="en-GB" dirty="0">
              <a:cs typeface="Calibri"/>
            </a:endParaRPr>
          </a:p>
          <a:p>
            <a:r>
              <a:rPr lang="en-GB" dirty="0"/>
              <a:t>- an annual fund of £500,000 split into two rounds per year </a:t>
            </a:r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898AA1-3413-4490-83BF-ED15F4C3C14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273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In terms of eligibility,</a:t>
            </a:r>
          </a:p>
          <a:p>
            <a:r>
              <a:rPr lang="en-US" dirty="0" err="1"/>
              <a:t>Organisations</a:t>
            </a:r>
            <a:r>
              <a:rPr lang="en-US" dirty="0"/>
              <a:t>: your group must be constituted in some way, have a group bank account (requiring two signatures) and be a not-for-profit </a:t>
            </a:r>
            <a:r>
              <a:rPr lang="en-US" dirty="0" err="1"/>
              <a:t>organisation</a:t>
            </a:r>
            <a:r>
              <a:rPr lang="en-US" dirty="0"/>
              <a:t> designed to deliver benefit to the community (and not designed to create a profit/dividends for shareholders). CICs (Community Interest Companies) and CIO (Community Interest </a:t>
            </a:r>
            <a:r>
              <a:rPr lang="en-US" dirty="0" err="1"/>
              <a:t>Organisations</a:t>
            </a:r>
            <a:r>
              <a:rPr lang="en-US" dirty="0"/>
              <a:t>) are deemed eligible as their activities generate revenue which in turn fund activities that deliver community benefit. </a:t>
            </a:r>
            <a:endParaRPr lang="en-US" dirty="0">
              <a:cs typeface="Calibri"/>
            </a:endParaRPr>
          </a:p>
          <a:p>
            <a:r>
              <a:rPr lang="en-US" dirty="0"/>
              <a:t>Parish and town councils: This is for constituted parish/town councils running a project for community benefit. 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Individuals and businesses: </a:t>
            </a:r>
            <a:r>
              <a:rPr lang="en-US" dirty="0"/>
              <a:t>This is for individuals or businesses running a project for community benefit.</a:t>
            </a:r>
          </a:p>
          <a:p>
            <a:endParaRPr lang="en-US" dirty="0">
              <a:cs typeface="Calibri"/>
            </a:endParaRPr>
          </a:p>
          <a:p>
            <a:r>
              <a:rPr lang="en-US" dirty="0"/>
              <a:t>will have two rounds for raising money. A round is the time period when campaigns are ‘live’ and actively seeking pledges. Each round will be up to 3 months. Applicants may have no more than 1 ‘live’ project in each round. Each round will have approximately £250,000 available to support projects.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898AA1-3413-4490-83BF-ED15F4C3C14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183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GB"/>
              <a:t>Develop an idea: projects that will enhance and support the culture and or sport offer in your local community and be for public and community benefit.</a:t>
            </a:r>
            <a:endParaRPr lang="en-US"/>
          </a:p>
          <a:p>
            <a:pPr marL="171450" indent="-171450">
              <a:buFont typeface="Arial"/>
              <a:buChar char="•"/>
            </a:pPr>
            <a:r>
              <a:rPr lang="en-GB"/>
              <a:t>Attend a workshop: </a:t>
            </a:r>
            <a:r>
              <a:rPr lang="en-GB" err="1"/>
              <a:t>Spacehive</a:t>
            </a:r>
            <a:r>
              <a:rPr lang="en-GB"/>
              <a:t> are hosting two workshops – first 14th December and the second is 12th January. This will give an insight into creating a project page (I'll talk more about that in a minute)</a:t>
            </a:r>
            <a:endParaRPr lang="en-GB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GB"/>
              <a:t>Check any necessary permissions – for example, any road closure permits that might be needed, any planning permission that might need to take place for any capital asset purchases that the project is crowdfunding</a:t>
            </a:r>
            <a:endParaRPr lang="en-GB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GB"/>
              <a:t>Create a project page on </a:t>
            </a:r>
            <a:r>
              <a:rPr lang="en-GB" err="1"/>
              <a:t>Spacehive</a:t>
            </a:r>
            <a:r>
              <a:rPr lang="en-GB"/>
              <a:t> – once this is done and verified by </a:t>
            </a:r>
            <a:r>
              <a:rPr lang="en-GB" err="1"/>
              <a:t>spacehive</a:t>
            </a:r>
            <a:endParaRPr lang="en-GB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GB"/>
              <a:t>Start crowdfunding – tell everyone! Although this is a online platform there is still the opportunity for off line pledges and fundraising; for example if a project knows that a bake sale works for their local community to raise funds, these funds can be added as a pledge to the online project page</a:t>
            </a:r>
            <a:endParaRPr lang="en-GB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GB"/>
              <a:t>The Lancashire Culture and Sport Fund will consider your project; don't worry, all eligibility is checked before the project page goes live and crowdfunding starts </a:t>
            </a:r>
            <a:endParaRPr lang="en-GB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GB"/>
              <a:t>Meet your target and run your project – we anticipate with the first round the projects will start to deliver in Spring 2023</a:t>
            </a:r>
          </a:p>
          <a:p>
            <a:endParaRPr lang="en-GB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898AA1-3413-4490-83BF-ED15F4C3C14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745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84593F3-AE23-7F47-8739-2D8D69A373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A676F9-F57A-A349-A742-74A85D9A7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1BA71-9911-4547-A981-667AD7529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401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29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chart&#10;&#10;Description automatically generated">
            <a:extLst>
              <a:ext uri="{FF2B5EF4-FFF2-40B4-BE49-F238E27FC236}">
                <a16:creationId xmlns:a16="http://schemas.microsoft.com/office/drawing/2014/main" id="{B753F5F7-D778-6843-831A-ED5C9217C8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D695B1-00CC-6640-AB8F-A7E4E7A985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18696"/>
            <a:ext cx="5926667" cy="2281237"/>
          </a:xfrm>
        </p:spPr>
        <p:txBody>
          <a:bodyPr anchor="b"/>
          <a:lstStyle>
            <a:lvl1pPr algn="l">
              <a:defRPr sz="6000"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42A01D-2CA2-6749-ABCB-BF3761AFE5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14800"/>
            <a:ext cx="5926667" cy="719667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44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431894-2BBB-864B-BB1D-D7F9A0C23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61731-432F-8743-A453-F69FB236F2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98FB6-6922-A34C-A1CC-4D741A8EC0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51DFA-7B3A-8049-BB09-57C98F640145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5B2C7-7E38-1340-9B9C-E0C5308445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640B7-887B-4749-8861-626CD28108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C5140-C4D8-AB42-98BB-1331D72A7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836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spacehive.com/digital-art-send-sessions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lcsf@lancashire.gov.uk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spacehive.com/movement/lancashire" TargetMode="External"/><Relationship Id="rId4" Type="http://schemas.openxmlformats.org/officeDocument/2006/relationships/hyperlink" Target="mailto:support@spacehive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acehive.com/hope-street-community-cafe-and-hub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F588F91D-6322-9FD1-B962-5CACF412D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52773"/>
            <a:ext cx="2743200" cy="2743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6E96493-F1A7-16E3-163B-AEBB88ECB4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5711" y="4052773"/>
            <a:ext cx="7394917" cy="243773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dirty="0"/>
              <a:t>What is crowdfunding? </a:t>
            </a:r>
            <a:br>
              <a:rPr lang="en-US" sz="8000" dirty="0"/>
            </a:br>
            <a:br>
              <a:rPr lang="en-US" sz="8000" dirty="0"/>
            </a:br>
            <a:r>
              <a:rPr lang="en-US" sz="2800" dirty="0"/>
              <a:t>Sarah McCue</a:t>
            </a:r>
            <a:br>
              <a:rPr lang="en-US" sz="2800" dirty="0"/>
            </a:br>
            <a:r>
              <a:rPr lang="en-US" sz="2800" dirty="0"/>
              <a:t>Community Funding Officer</a:t>
            </a:r>
            <a:br>
              <a:rPr lang="en-US" sz="2800" dirty="0"/>
            </a:br>
            <a:r>
              <a:rPr lang="en-US" sz="2800" dirty="0"/>
              <a:t>Lancashire County Council</a:t>
            </a:r>
            <a:br>
              <a:rPr lang="en-US" sz="8000" dirty="0"/>
            </a:br>
            <a:endParaRPr lang="en-US" sz="4900" dirty="0"/>
          </a:p>
        </p:txBody>
      </p:sp>
    </p:spTree>
    <p:extLst>
      <p:ext uri="{BB962C8B-B14F-4D97-AF65-F5344CB8AC3E}">
        <p14:creationId xmlns:p14="http://schemas.microsoft.com/office/powerpoint/2010/main" val="3923704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160B3-4C17-DFBE-07A8-C4551491A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5F011-E11B-0F5D-F51A-B0F8EC371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8912"/>
            <a:ext cx="10515600" cy="394017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Support your local projects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B9CF1A-BC63-DD21-0010-A07F92F3C568}"/>
              </a:ext>
            </a:extLst>
          </p:cNvPr>
          <p:cNvSpPr txBox="1"/>
          <p:nvPr/>
        </p:nvSpPr>
        <p:spPr>
          <a:xfrm>
            <a:off x="3447574" y="1913118"/>
            <a:ext cx="5296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Digital Art &amp; Animation SEND Sessions (spacehive.com)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14A347-0F47-511A-F885-A9C42D5824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13" t="19167" r="10188" b="5325"/>
          <a:stretch/>
        </p:blipFill>
        <p:spPr>
          <a:xfrm>
            <a:off x="2331720" y="2282450"/>
            <a:ext cx="7528560" cy="39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38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8DB0C-AFED-D6A7-D55B-26C380E8A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0283" y="741391"/>
            <a:ext cx="3397017" cy="1616203"/>
          </a:xfrm>
        </p:spPr>
        <p:txBody>
          <a:bodyPr anchor="b">
            <a:normAutofit/>
          </a:bodyPr>
          <a:lstStyle/>
          <a:p>
            <a:r>
              <a:rPr lang="en-GB" sz="3200"/>
              <a:t>Contact us</a:t>
            </a:r>
          </a:p>
        </p:txBody>
      </p:sp>
      <p:pic>
        <p:nvPicPr>
          <p:cNvPr id="5" name="Picture 4" descr="A person looking at a dinosaur&#10;&#10;Description automatically generated">
            <a:extLst>
              <a:ext uri="{FF2B5EF4-FFF2-40B4-BE49-F238E27FC236}">
                <a16:creationId xmlns:a16="http://schemas.microsoft.com/office/drawing/2014/main" id="{C521FC8D-A27C-E09D-3C22-CB269BDF94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0" r="10809"/>
          <a:stretch/>
        </p:blipFill>
        <p:spPr>
          <a:xfrm>
            <a:off x="884698" y="877413"/>
            <a:ext cx="6406903" cy="504309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E589684-54CA-64D8-C963-5F19FF75B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4697" y="5858828"/>
            <a:ext cx="6406903" cy="123363"/>
            <a:chOff x="7015162" y="5858828"/>
            <a:chExt cx="4300544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B56B8E8-B789-DA4D-E4BE-03FA3165B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03753" y="3770237"/>
              <a:ext cx="123362" cy="4300544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255D907-377D-0DF9-B4A4-4B44C46FB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09789" y="4876274"/>
              <a:ext cx="123362" cy="2088471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E94D0-522A-EB61-BC60-64702AD70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0284" y="2533476"/>
            <a:ext cx="3903344" cy="3447832"/>
          </a:xfrm>
        </p:spPr>
        <p:txBody>
          <a:bodyPr anchor="t">
            <a:normAutofit/>
          </a:bodyPr>
          <a:lstStyle/>
          <a:p>
            <a:r>
              <a:rPr lang="en-GB" sz="2000" dirty="0"/>
              <a:t>Email LCSF: </a:t>
            </a:r>
            <a:r>
              <a:rPr lang="en-GB" sz="2000" dirty="0">
                <a:hlinkClick r:id="rId3"/>
              </a:rPr>
              <a:t>lcsf@lancashire.gov.uk</a:t>
            </a:r>
            <a:endParaRPr lang="en-GB" sz="2000" dirty="0"/>
          </a:p>
          <a:p>
            <a:r>
              <a:rPr lang="en-GB" sz="2000" dirty="0"/>
              <a:t>Email Spacehive: </a:t>
            </a:r>
            <a:r>
              <a:rPr lang="en-GB" sz="2000" dirty="0">
                <a:hlinkClick r:id="rId4"/>
              </a:rPr>
              <a:t>support@spacehive.com</a:t>
            </a:r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Find out more: </a:t>
            </a:r>
            <a:r>
              <a:rPr lang="en-GB" sz="2000" dirty="0">
                <a:hlinkClick r:id="rId5"/>
              </a:rPr>
              <a:t>www.spacehive.com/movement/lancashire</a:t>
            </a: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077976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4AF52-66CB-4B42-92C5-EA8DA942F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40" y="1138265"/>
            <a:ext cx="4544762" cy="1401183"/>
          </a:xfrm>
        </p:spPr>
        <p:txBody>
          <a:bodyPr anchor="t">
            <a:normAutofit/>
          </a:bodyPr>
          <a:lstStyle/>
          <a:p>
            <a:r>
              <a:rPr lang="en-US" sz="3200"/>
              <a:t>Crowdfunding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462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93183-B735-374D-B161-E50E7E2EE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40" y="2248717"/>
            <a:ext cx="4544762" cy="360293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GB" sz="2000" i="1" dirty="0"/>
              <a:t>The practice of obtaining needed funding by soliciting contributions from a large number of people, especially from the online communit</a:t>
            </a:r>
            <a:r>
              <a:rPr lang="en-GB" sz="2000" dirty="0"/>
              <a:t>y</a:t>
            </a:r>
            <a:endParaRPr lang="en-US" sz="2000" dirty="0"/>
          </a:p>
          <a:p>
            <a:endParaRPr lang="en-US" sz="2000" dirty="0">
              <a:cs typeface="Calibri"/>
            </a:endParaRPr>
          </a:p>
          <a:p>
            <a:pPr marL="0" indent="0">
              <a:buNone/>
            </a:pPr>
            <a:r>
              <a:rPr lang="en-US" sz="2000" dirty="0">
                <a:cs typeface="Calibri"/>
              </a:rPr>
              <a:t>Platforms</a:t>
            </a:r>
          </a:p>
          <a:p>
            <a:r>
              <a:rPr lang="en-US" sz="2000" dirty="0">
                <a:cs typeface="Calibri"/>
              </a:rPr>
              <a:t>Personal - GoFundMe, JustGiving etc.</a:t>
            </a:r>
          </a:p>
          <a:p>
            <a:r>
              <a:rPr lang="en-US" sz="2000" dirty="0">
                <a:cs typeface="Calibri"/>
              </a:rPr>
              <a:t>Business - Kickstarter, Indiegogo etc.</a:t>
            </a:r>
          </a:p>
          <a:p>
            <a:endParaRPr lang="en-US" sz="2000" dirty="0">
              <a:cs typeface="Calibri"/>
            </a:endParaRPr>
          </a:p>
          <a:p>
            <a:pPr marL="0" indent="0">
              <a:buNone/>
            </a:pPr>
            <a:endParaRPr lang="en-US" sz="2000" dirty="0">
              <a:cs typeface="Calibri"/>
            </a:endParaRPr>
          </a:p>
        </p:txBody>
      </p:sp>
      <p:pic>
        <p:nvPicPr>
          <p:cNvPr id="5" name="Picture 4" descr="A person standing in front of a wall with posters&#10;&#10;Description automatically generated">
            <a:extLst>
              <a:ext uri="{FF2B5EF4-FFF2-40B4-BE49-F238E27FC236}">
                <a16:creationId xmlns:a16="http://schemas.microsoft.com/office/drawing/2014/main" id="{D66ED737-6136-EDA2-6BFF-AD7E895ECB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4" r="20920" b="-1"/>
          <a:stretch/>
        </p:blipFill>
        <p:spPr>
          <a:xfrm>
            <a:off x="6082748" y="1014403"/>
            <a:ext cx="5334160" cy="483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72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2BCDE-C7FE-62B2-4F72-4176E9F5E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Civic Crowdfunding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863AF-398F-BFFA-2D72-53189BA60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Started by Spacehive in 2012 to allow communities to make the changes they want to see in their neighbourhoods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Benefits</a:t>
            </a:r>
          </a:p>
          <a:p>
            <a:r>
              <a:rPr lang="en-GB" dirty="0"/>
              <a:t>Gives more autonomy to the community</a:t>
            </a:r>
          </a:p>
          <a:p>
            <a:r>
              <a:rPr lang="en-GB" dirty="0"/>
              <a:t>Projects are well supported before they begin</a:t>
            </a:r>
          </a:p>
          <a:p>
            <a:r>
              <a:rPr lang="en-GB" dirty="0"/>
              <a:t>Share the fundraising responsibility</a:t>
            </a:r>
          </a:p>
        </p:txBody>
      </p:sp>
    </p:spTree>
    <p:extLst>
      <p:ext uri="{BB962C8B-B14F-4D97-AF65-F5344CB8AC3E}">
        <p14:creationId xmlns:p14="http://schemas.microsoft.com/office/powerpoint/2010/main" val="249453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BD287-893D-EB00-D344-DA4A111B3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40" y="1138265"/>
            <a:ext cx="4544762" cy="1401183"/>
          </a:xfrm>
        </p:spPr>
        <p:txBody>
          <a:bodyPr anchor="t">
            <a:normAutofit/>
          </a:bodyPr>
          <a:lstStyle/>
          <a:p>
            <a:r>
              <a:rPr lang="en-GB" sz="3200"/>
              <a:t>Additional funding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462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38132-17A2-BC70-B6EC-51063E3CE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40" y="2116800"/>
            <a:ext cx="4544762" cy="3602935"/>
          </a:xfrm>
        </p:spPr>
        <p:txBody>
          <a:bodyPr>
            <a:normAutofit/>
          </a:bodyPr>
          <a:lstStyle/>
          <a:p>
            <a:r>
              <a:rPr lang="en-GB" sz="2000" dirty="0"/>
              <a:t>Civic crowdfunding platforms bring in partners to make large donations to campaigns</a:t>
            </a:r>
          </a:p>
          <a:p>
            <a:endParaRPr lang="en-GB" sz="2000" dirty="0"/>
          </a:p>
          <a:p>
            <a:r>
              <a:rPr lang="en-GB" sz="2000" dirty="0"/>
              <a:t>27 Local Authorities have distributed funds through Spacehive, including Lancashire County Council</a:t>
            </a:r>
          </a:p>
          <a:p>
            <a:endParaRPr lang="en-GB" sz="2000" dirty="0"/>
          </a:p>
          <a:p>
            <a:r>
              <a:rPr lang="en-GB" sz="2000" dirty="0"/>
              <a:t>Easy way for funders to find projects that fit their aims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5" name="Picture 4" descr="A group of people playing frisbee&#10;&#10;Description automatically generated">
            <a:extLst>
              <a:ext uri="{FF2B5EF4-FFF2-40B4-BE49-F238E27FC236}">
                <a16:creationId xmlns:a16="http://schemas.microsoft.com/office/drawing/2014/main" id="{08F44508-D6B1-7A95-1C81-B4E775769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748" y="2229614"/>
            <a:ext cx="5334160" cy="240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17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55E94-9781-2A4D-CB19-3703B09FE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Crowdfund Lancashire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BE10E-3BCD-8E3C-A1B2-05CE48BD5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Home of LCC’s annual £500,000 Lancashire Culture &amp; Sport Fund</a:t>
            </a:r>
          </a:p>
          <a:p>
            <a:r>
              <a:rPr lang="en-GB" dirty="0"/>
              <a:t>So far, 4237 backers have donated £1,472,898 across 88 successful projects</a:t>
            </a:r>
          </a:p>
          <a:p>
            <a:r>
              <a:rPr lang="en-GB" dirty="0"/>
              <a:t>48 more currently fundraising</a:t>
            </a:r>
          </a:p>
          <a:p>
            <a:endParaRPr lang="en-GB" dirty="0"/>
          </a:p>
          <a:p>
            <a:r>
              <a:rPr lang="en-GB" dirty="0"/>
              <a:t>96% success rate for projects that receive a LCSF pledge</a:t>
            </a:r>
          </a:p>
        </p:txBody>
      </p:sp>
    </p:spTree>
    <p:extLst>
      <p:ext uri="{BB962C8B-B14F-4D97-AF65-F5344CB8AC3E}">
        <p14:creationId xmlns:p14="http://schemas.microsoft.com/office/powerpoint/2010/main" val="2194126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93218-5072-4162-96C0-FE9B7F24F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is it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DDB11-796A-4C71-858F-12F18AC7C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25994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3000" dirty="0"/>
              <a:t>Anyone delivering not-for-profit projects that improve the cultural experience and/or health and wellbeing of their community</a:t>
            </a:r>
          </a:p>
          <a:p>
            <a:endParaRPr lang="en-GB" sz="3000" dirty="0"/>
          </a:p>
          <a:p>
            <a:r>
              <a:rPr lang="en-GB" sz="3000" dirty="0"/>
              <a:t>Constituted groups and not-for-profit organisations can apply for a maximum pledge of up to £15,000</a:t>
            </a:r>
          </a:p>
          <a:p>
            <a:endParaRPr lang="en-GB" sz="3000" dirty="0"/>
          </a:p>
          <a:p>
            <a:r>
              <a:rPr lang="en-GB" sz="3000" dirty="0"/>
              <a:t>Parish and town councils can apply for a maximum pledge of up to £5,000</a:t>
            </a:r>
          </a:p>
          <a:p>
            <a:endParaRPr lang="en-GB" sz="3000" dirty="0"/>
          </a:p>
          <a:p>
            <a:r>
              <a:rPr lang="en-GB" sz="3000" dirty="0"/>
              <a:t>Individuals and businesses delivering a not-for-profit project with public benefit can apply for a maximum pledge of up to £1,500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851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D10BA-5904-44B5-B9B5-299B2A14C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4" y="327025"/>
            <a:ext cx="5167311" cy="868729"/>
          </a:xfrm>
        </p:spPr>
        <p:txBody>
          <a:bodyPr anchor="b">
            <a:normAutofit/>
          </a:bodyPr>
          <a:lstStyle/>
          <a:p>
            <a:r>
              <a:rPr lang="en-GB" sz="4000"/>
              <a:t>How does it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868ED-F126-4F82-81BF-1480F6B19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6" y="1389826"/>
            <a:ext cx="5167311" cy="3590925"/>
          </a:xfrm>
        </p:spPr>
        <p:txBody>
          <a:bodyPr>
            <a:noAutofit/>
          </a:bodyPr>
          <a:lstStyle/>
          <a:p>
            <a:pPr fontAlgn="base"/>
            <a:r>
              <a:rPr lang="en-GB" sz="2400" dirty="0"/>
              <a:t>Develop your idea</a:t>
            </a:r>
            <a:r>
              <a:rPr lang="en-US" sz="2400" dirty="0"/>
              <a:t>​</a:t>
            </a:r>
          </a:p>
          <a:p>
            <a:pPr fontAlgn="base"/>
            <a:r>
              <a:rPr lang="en-GB" sz="2400" dirty="0"/>
              <a:t>Attend a workshop</a:t>
            </a:r>
            <a:r>
              <a:rPr lang="en-US" sz="2400" dirty="0"/>
              <a:t>​</a:t>
            </a:r>
          </a:p>
          <a:p>
            <a:pPr fontAlgn="base"/>
            <a:r>
              <a:rPr lang="en-GB" sz="2400" dirty="0"/>
              <a:t>Check permissions are in place​</a:t>
            </a:r>
          </a:p>
          <a:p>
            <a:pPr fontAlgn="base"/>
            <a:r>
              <a:rPr lang="en-GB" sz="2400" dirty="0"/>
              <a:t>Create project page on Spacehive​</a:t>
            </a:r>
          </a:p>
          <a:p>
            <a:r>
              <a:rPr lang="en-GB" sz="2400" dirty="0"/>
              <a:t>Start crowdfunding! Tell everyone!</a:t>
            </a:r>
          </a:p>
          <a:p>
            <a:r>
              <a:rPr lang="en-GB" sz="2400" dirty="0"/>
              <a:t>Project is considered by LCSF</a:t>
            </a:r>
          </a:p>
          <a:p>
            <a:r>
              <a:rPr lang="en-GB" sz="2400" dirty="0"/>
              <a:t>Eligible projects will receive a pledge from LCSF </a:t>
            </a:r>
          </a:p>
          <a:p>
            <a:r>
              <a:rPr lang="en-GB" sz="2400" dirty="0"/>
              <a:t>Meet the target and run the project!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4EB5C1-65AC-4026-9F49-2365729976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01" t="4769" r="26515" b="5414"/>
          <a:stretch/>
        </p:blipFill>
        <p:spPr>
          <a:xfrm>
            <a:off x="5317277" y="6379"/>
            <a:ext cx="6874723" cy="6851621"/>
          </a:xfrm>
          <a:custGeom>
            <a:avLst/>
            <a:gdLst/>
            <a:ahLst/>
            <a:cxnLst/>
            <a:rect l="l" t="t" r="r" b="b"/>
            <a:pathLst>
              <a:path w="6470464" h="6856412">
                <a:moveTo>
                  <a:pt x="0" y="0"/>
                </a:moveTo>
                <a:lnTo>
                  <a:pt x="6470464" y="0"/>
                </a:lnTo>
                <a:lnTo>
                  <a:pt x="6470464" y="6856412"/>
                </a:lnTo>
                <a:lnTo>
                  <a:pt x="753" y="6856412"/>
                </a:lnTo>
                <a:lnTo>
                  <a:pt x="83736" y="6682434"/>
                </a:lnTo>
                <a:cubicBezTo>
                  <a:pt x="534353" y="5654674"/>
                  <a:pt x="777103" y="4561946"/>
                  <a:pt x="777103" y="3428997"/>
                </a:cubicBezTo>
                <a:cubicBezTo>
                  <a:pt x="777103" y="2296047"/>
                  <a:pt x="534353" y="1203318"/>
                  <a:pt x="83736" y="17555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409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78D40-E66C-0946-DC8C-7A576DFC7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40" y="1138265"/>
            <a:ext cx="4544762" cy="1401183"/>
          </a:xfrm>
        </p:spPr>
        <p:txBody>
          <a:bodyPr anchor="t">
            <a:normAutofit/>
          </a:bodyPr>
          <a:lstStyle/>
          <a:p>
            <a:r>
              <a:rPr lang="en-GB" sz="3200"/>
              <a:t>What next?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462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BB809-1E44-025B-3326-AAE87501B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40" y="1994128"/>
            <a:ext cx="4544762" cy="3602935"/>
          </a:xfrm>
        </p:spPr>
        <p:txBody>
          <a:bodyPr>
            <a:normAutofit/>
          </a:bodyPr>
          <a:lstStyle/>
          <a:p>
            <a:r>
              <a:rPr lang="en-GB" sz="2000" dirty="0"/>
              <a:t>We are in the middle of a funding round currently</a:t>
            </a:r>
          </a:p>
          <a:p>
            <a:r>
              <a:rPr lang="en-GB" sz="2000" dirty="0"/>
              <a:t>Have a look at the Crowdfund Lancashire page </a:t>
            </a:r>
          </a:p>
          <a:p>
            <a:r>
              <a:rPr lang="en-GB" sz="2000" dirty="0"/>
              <a:t>Talk to me to be added to our contact list</a:t>
            </a:r>
          </a:p>
          <a:p>
            <a:endParaRPr lang="en-GB" sz="2000" dirty="0"/>
          </a:p>
          <a:p>
            <a:r>
              <a:rPr lang="en-GB" sz="2000" dirty="0"/>
              <a:t>Next funding round will open in June with LCSF pledges distributed in September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5" name="Picture 4" descr="A person looking at a painting&#10;&#10;Description automatically generated">
            <a:extLst>
              <a:ext uri="{FF2B5EF4-FFF2-40B4-BE49-F238E27FC236}">
                <a16:creationId xmlns:a16="http://schemas.microsoft.com/office/drawing/2014/main" id="{65936601-8816-4932-89BD-21887D592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748" y="1649525"/>
            <a:ext cx="5334160" cy="356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909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160B3-4C17-DFBE-07A8-C4551491A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5F011-E11B-0F5D-F51A-B0F8EC371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8912"/>
            <a:ext cx="10515600" cy="394017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Support your local projects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E95882-D537-1545-6D48-F858138A7D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21" t="18238" r="10172" b="9119"/>
          <a:stretch/>
        </p:blipFill>
        <p:spPr>
          <a:xfrm>
            <a:off x="2276803" y="2207390"/>
            <a:ext cx="7638393" cy="39656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4C6385B-848C-73FA-70C3-941DFFBE709D}"/>
              </a:ext>
            </a:extLst>
          </p:cNvPr>
          <p:cNvSpPr txBox="1"/>
          <p:nvPr/>
        </p:nvSpPr>
        <p:spPr>
          <a:xfrm>
            <a:off x="3224688" y="1838058"/>
            <a:ext cx="57426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Continuity of Hope Street Community Cafe (spacehive.com)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6102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rioritie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C68AB"/>
      </a:accent1>
      <a:accent2>
        <a:srgbClr val="794983"/>
      </a:accent2>
      <a:accent3>
        <a:srgbClr val="5E873A"/>
      </a:accent3>
      <a:accent4>
        <a:srgbClr val="C96B30"/>
      </a:accent4>
      <a:accent5>
        <a:srgbClr val="FEFFFF"/>
      </a:accent5>
      <a:accent6>
        <a:srgbClr val="FEFFFF"/>
      </a:accent6>
      <a:hlink>
        <a:srgbClr val="0563C1"/>
      </a:hlink>
      <a:folHlink>
        <a:srgbClr val="954F7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5842</TotalTime>
  <Words>986</Words>
  <Application>Microsoft Office PowerPoint</Application>
  <PresentationFormat>Widescreen</PresentationFormat>
  <Paragraphs>85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What is crowdfunding?   Sarah McCue Community Funding Officer Lancashire County Council </vt:lpstr>
      <vt:lpstr>Crowdfunding</vt:lpstr>
      <vt:lpstr>Civic Crowdfunding</vt:lpstr>
      <vt:lpstr>Additional funding</vt:lpstr>
      <vt:lpstr>Crowdfund Lancashire</vt:lpstr>
      <vt:lpstr>Who is it for?</vt:lpstr>
      <vt:lpstr>How does it work?</vt:lpstr>
      <vt:lpstr>What next?</vt:lpstr>
      <vt:lpstr>What next?</vt:lpstr>
      <vt:lpstr>What next?</vt:lpstr>
      <vt:lpstr>Contact us</vt:lpstr>
    </vt:vector>
  </TitlesOfParts>
  <Company>Lancashire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crowdfunding?   Sarah McCue Community Funding Officer Lancashire County Council</dc:title>
  <dc:creator>McCue, Sarah</dc:creator>
  <cp:lastModifiedBy>sarah</cp:lastModifiedBy>
  <cp:revision>2</cp:revision>
  <dcterms:created xsi:type="dcterms:W3CDTF">2024-03-08T08:34:14Z</dcterms:created>
  <dcterms:modified xsi:type="dcterms:W3CDTF">2024-03-13T10:36:16Z</dcterms:modified>
</cp:coreProperties>
</file>