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0746EF8-0373-451D-99C6-DC0E55382CFE}" type="datetimeFigureOut">
              <a:rPr lang="en-GB" smtClean="0"/>
              <a:t>07/10/2019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60EA71-7E0C-4863-BDCC-45BC0BC48BB0}" type="slidenum">
              <a:rPr lang="en-GB" smtClean="0"/>
              <a:t>‹#›</a:t>
            </a:fld>
            <a:endParaRPr lang="en-GB"/>
          </a:p>
        </p:txBody>
      </p:sp>
    </p:spTree>
    <p:extLst>
      <p:ext uri="{BB962C8B-B14F-4D97-AF65-F5344CB8AC3E}">
        <p14:creationId xmlns:p14="http://schemas.microsoft.com/office/powerpoint/2010/main" val="1716246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0746EF8-0373-451D-99C6-DC0E55382CFE}" type="datetimeFigureOut">
              <a:rPr lang="en-GB" smtClean="0"/>
              <a:t>07/10/2019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60EA71-7E0C-4863-BDCC-45BC0BC48BB0}" type="slidenum">
              <a:rPr lang="en-GB" smtClean="0"/>
              <a:t>‹#›</a:t>
            </a:fld>
            <a:endParaRPr lang="en-GB"/>
          </a:p>
        </p:txBody>
      </p:sp>
    </p:spTree>
    <p:extLst>
      <p:ext uri="{BB962C8B-B14F-4D97-AF65-F5344CB8AC3E}">
        <p14:creationId xmlns:p14="http://schemas.microsoft.com/office/powerpoint/2010/main" val="501037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0746EF8-0373-451D-99C6-DC0E55382CFE}" type="datetimeFigureOut">
              <a:rPr lang="en-GB" smtClean="0"/>
              <a:t>07/10/2019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60EA71-7E0C-4863-BDCC-45BC0BC48BB0}" type="slidenum">
              <a:rPr lang="en-GB" smtClean="0"/>
              <a:t>‹#›</a:t>
            </a:fld>
            <a:endParaRPr lang="en-GB"/>
          </a:p>
        </p:txBody>
      </p:sp>
    </p:spTree>
    <p:extLst>
      <p:ext uri="{BB962C8B-B14F-4D97-AF65-F5344CB8AC3E}">
        <p14:creationId xmlns:p14="http://schemas.microsoft.com/office/powerpoint/2010/main" val="3098578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0746EF8-0373-451D-99C6-DC0E55382CFE}" type="datetimeFigureOut">
              <a:rPr lang="en-GB" smtClean="0"/>
              <a:t>07/10/2019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60EA71-7E0C-4863-BDCC-45BC0BC48BB0}" type="slidenum">
              <a:rPr lang="en-GB" smtClean="0"/>
              <a:t>‹#›</a:t>
            </a:fld>
            <a:endParaRPr lang="en-GB"/>
          </a:p>
        </p:txBody>
      </p:sp>
    </p:spTree>
    <p:extLst>
      <p:ext uri="{BB962C8B-B14F-4D97-AF65-F5344CB8AC3E}">
        <p14:creationId xmlns:p14="http://schemas.microsoft.com/office/powerpoint/2010/main" val="1218700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0746EF8-0373-451D-99C6-DC0E55382CFE}" type="datetimeFigureOut">
              <a:rPr lang="en-GB" smtClean="0"/>
              <a:t>07/10/2019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60EA71-7E0C-4863-BDCC-45BC0BC48BB0}" type="slidenum">
              <a:rPr lang="en-GB" smtClean="0"/>
              <a:t>‹#›</a:t>
            </a:fld>
            <a:endParaRPr lang="en-GB"/>
          </a:p>
        </p:txBody>
      </p:sp>
    </p:spTree>
    <p:extLst>
      <p:ext uri="{BB962C8B-B14F-4D97-AF65-F5344CB8AC3E}">
        <p14:creationId xmlns:p14="http://schemas.microsoft.com/office/powerpoint/2010/main" val="739136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0746EF8-0373-451D-99C6-DC0E55382CFE}" type="datetimeFigureOut">
              <a:rPr lang="en-GB" smtClean="0"/>
              <a:t>07/10/2019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60EA71-7E0C-4863-BDCC-45BC0BC48BB0}" type="slidenum">
              <a:rPr lang="en-GB" smtClean="0"/>
              <a:t>‹#›</a:t>
            </a:fld>
            <a:endParaRPr lang="en-GB"/>
          </a:p>
        </p:txBody>
      </p:sp>
    </p:spTree>
    <p:extLst>
      <p:ext uri="{BB962C8B-B14F-4D97-AF65-F5344CB8AC3E}">
        <p14:creationId xmlns:p14="http://schemas.microsoft.com/office/powerpoint/2010/main" val="602798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0746EF8-0373-451D-99C6-DC0E55382CFE}" type="datetimeFigureOut">
              <a:rPr lang="en-GB" smtClean="0"/>
              <a:t>07/10/2019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360EA71-7E0C-4863-BDCC-45BC0BC48BB0}" type="slidenum">
              <a:rPr lang="en-GB" smtClean="0"/>
              <a:t>‹#›</a:t>
            </a:fld>
            <a:endParaRPr lang="en-GB"/>
          </a:p>
        </p:txBody>
      </p:sp>
    </p:spTree>
    <p:extLst>
      <p:ext uri="{BB962C8B-B14F-4D97-AF65-F5344CB8AC3E}">
        <p14:creationId xmlns:p14="http://schemas.microsoft.com/office/powerpoint/2010/main" val="3112406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0746EF8-0373-451D-99C6-DC0E55382CFE}" type="datetimeFigureOut">
              <a:rPr lang="en-GB" smtClean="0"/>
              <a:t>07/10/2019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360EA71-7E0C-4863-BDCC-45BC0BC48BB0}" type="slidenum">
              <a:rPr lang="en-GB" smtClean="0"/>
              <a:t>‹#›</a:t>
            </a:fld>
            <a:endParaRPr lang="en-GB"/>
          </a:p>
        </p:txBody>
      </p:sp>
    </p:spTree>
    <p:extLst>
      <p:ext uri="{BB962C8B-B14F-4D97-AF65-F5344CB8AC3E}">
        <p14:creationId xmlns:p14="http://schemas.microsoft.com/office/powerpoint/2010/main" val="2210231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746EF8-0373-451D-99C6-DC0E55382CFE}" type="datetimeFigureOut">
              <a:rPr lang="en-GB" smtClean="0"/>
              <a:t>07/10/2019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360EA71-7E0C-4863-BDCC-45BC0BC48BB0}" type="slidenum">
              <a:rPr lang="en-GB" smtClean="0"/>
              <a:t>‹#›</a:t>
            </a:fld>
            <a:endParaRPr lang="en-GB"/>
          </a:p>
        </p:txBody>
      </p:sp>
    </p:spTree>
    <p:extLst>
      <p:ext uri="{BB962C8B-B14F-4D97-AF65-F5344CB8AC3E}">
        <p14:creationId xmlns:p14="http://schemas.microsoft.com/office/powerpoint/2010/main" val="51932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0746EF8-0373-451D-99C6-DC0E55382CFE}" type="datetimeFigureOut">
              <a:rPr lang="en-GB" smtClean="0"/>
              <a:t>07/10/2019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60EA71-7E0C-4863-BDCC-45BC0BC48BB0}" type="slidenum">
              <a:rPr lang="en-GB" smtClean="0"/>
              <a:t>‹#›</a:t>
            </a:fld>
            <a:endParaRPr lang="en-GB"/>
          </a:p>
        </p:txBody>
      </p:sp>
    </p:spTree>
    <p:extLst>
      <p:ext uri="{BB962C8B-B14F-4D97-AF65-F5344CB8AC3E}">
        <p14:creationId xmlns:p14="http://schemas.microsoft.com/office/powerpoint/2010/main" val="1380598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0746EF8-0373-451D-99C6-DC0E55382CFE}" type="datetimeFigureOut">
              <a:rPr lang="en-GB" smtClean="0"/>
              <a:t>07/10/2019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60EA71-7E0C-4863-BDCC-45BC0BC48BB0}" type="slidenum">
              <a:rPr lang="en-GB" smtClean="0"/>
              <a:t>‹#›</a:t>
            </a:fld>
            <a:endParaRPr lang="en-GB"/>
          </a:p>
        </p:txBody>
      </p:sp>
    </p:spTree>
    <p:extLst>
      <p:ext uri="{BB962C8B-B14F-4D97-AF65-F5344CB8AC3E}">
        <p14:creationId xmlns:p14="http://schemas.microsoft.com/office/powerpoint/2010/main" val="656641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746EF8-0373-451D-99C6-DC0E55382CFE}" type="datetimeFigureOut">
              <a:rPr lang="en-GB" smtClean="0"/>
              <a:t>07/10/2019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60EA71-7E0C-4863-BDCC-45BC0BC48BB0}" type="slidenum">
              <a:rPr lang="en-GB" smtClean="0"/>
              <a:t>‹#›</a:t>
            </a:fld>
            <a:endParaRPr lang="en-GB"/>
          </a:p>
        </p:txBody>
      </p:sp>
    </p:spTree>
    <p:extLst>
      <p:ext uri="{BB962C8B-B14F-4D97-AF65-F5344CB8AC3E}">
        <p14:creationId xmlns:p14="http://schemas.microsoft.com/office/powerpoint/2010/main" val="2996206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6.xml"/><Relationship Id="rId6" Type="http://schemas.openxmlformats.org/officeDocument/2006/relationships/image" Target="../media/image24.JPG"/><Relationship Id="rId5" Type="http://schemas.openxmlformats.org/officeDocument/2006/relationships/image" Target="../media/image23.JP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image" Target="../media/image27.JP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873829"/>
            <a:ext cx="9144000" cy="1774370"/>
          </a:xfrm>
        </p:spPr>
        <p:txBody>
          <a:bodyPr>
            <a:normAutofit/>
          </a:bodyPr>
          <a:lstStyle/>
          <a:p>
            <a:r>
              <a:rPr lang="en-GB" dirty="0" smtClean="0"/>
              <a:t>Simply Well </a:t>
            </a:r>
            <a:br>
              <a:rPr lang="en-GB" dirty="0" smtClean="0"/>
            </a:br>
            <a:r>
              <a:rPr lang="en-GB" dirty="0" smtClean="0"/>
              <a:t>Simply be a friend</a:t>
            </a:r>
            <a:endParaRPr lang="en-GB" dirty="0"/>
          </a:p>
        </p:txBody>
      </p:sp>
      <p:sp>
        <p:nvSpPr>
          <p:cNvPr id="3" name="Subtitle 2"/>
          <p:cNvSpPr>
            <a:spLocks noGrp="1"/>
          </p:cNvSpPr>
          <p:nvPr>
            <p:ph type="subTitle" idx="1"/>
          </p:nvPr>
        </p:nvSpPr>
        <p:spPr>
          <a:xfrm>
            <a:off x="1524000" y="4452256"/>
            <a:ext cx="9144000" cy="1286391"/>
          </a:xfrm>
        </p:spPr>
        <p:txBody>
          <a:bodyPr/>
          <a:lstStyle/>
          <a:p>
            <a:endParaRPr lang="en-GB" dirty="0" smtClean="0"/>
          </a:p>
          <a:p>
            <a:r>
              <a:rPr lang="en-GB" b="0" i="0" dirty="0" smtClean="0">
                <a:solidFill>
                  <a:srgbClr val="424242"/>
                </a:solidFill>
                <a:effectLst/>
                <a:latin typeface="Source Sans Pro"/>
              </a:rPr>
              <a:t>Isolation exacerbates any mental health problem. If you are anxious or depressed, feeling isolated will make it worse</a:t>
            </a:r>
            <a:endParaRPr lang="en-GB"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757699" y="618767"/>
            <a:ext cx="2676601" cy="2255062"/>
          </a:xfrm>
          <a:prstGeom prst="rect">
            <a:avLst/>
          </a:prstGeom>
          <a:noFill/>
        </p:spPr>
      </p:pic>
    </p:spTree>
    <p:extLst>
      <p:ext uri="{BB962C8B-B14F-4D97-AF65-F5344CB8AC3E}">
        <p14:creationId xmlns:p14="http://schemas.microsoft.com/office/powerpoint/2010/main" val="205262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circle(in)">
                                      <p:cBhvr>
                                        <p:cTn id="16"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998185"/>
          </a:xfrm>
        </p:spPr>
        <p:txBody>
          <a:bodyPr>
            <a:normAutofit fontScale="90000"/>
          </a:bodyPr>
          <a:lstStyle/>
          <a:p>
            <a:r>
              <a:rPr lang="en-GB" dirty="0" smtClean="0"/>
              <a:t/>
            </a:r>
            <a:br>
              <a:rPr lang="en-GB" dirty="0" smtClean="0"/>
            </a:br>
            <a:r>
              <a:rPr lang="en-GB" dirty="0" smtClean="0"/>
              <a:t/>
            </a:r>
            <a:br>
              <a:rPr lang="en-GB" dirty="0" smtClean="0"/>
            </a:br>
            <a:r>
              <a:rPr lang="en-GB" dirty="0" smtClean="0"/>
              <a:t>The aim of the program was to bring our senior citizen together to enjoy activities and make new friends</a:t>
            </a:r>
            <a:endParaRPr lang="en-GB" dirty="0"/>
          </a:p>
        </p:txBody>
      </p:sp>
      <p:sp>
        <p:nvSpPr>
          <p:cNvPr id="3" name="Content Placeholder 2"/>
          <p:cNvSpPr>
            <a:spLocks noGrp="1"/>
          </p:cNvSpPr>
          <p:nvPr>
            <p:ph idx="1"/>
          </p:nvPr>
        </p:nvSpPr>
        <p:spPr>
          <a:xfrm>
            <a:off x="685800" y="3534232"/>
            <a:ext cx="10515600" cy="2666507"/>
          </a:xfrm>
        </p:spPr>
        <p:txBody>
          <a:bodyPr/>
          <a:lstStyle/>
          <a:p>
            <a:pPr lvl="3"/>
            <a:r>
              <a:rPr lang="en-GB" dirty="0" smtClean="0"/>
              <a:t>We complete activities around </a:t>
            </a:r>
          </a:p>
          <a:p>
            <a:pPr lvl="3"/>
            <a:r>
              <a:rPr lang="en-GB" dirty="0" smtClean="0"/>
              <a:t>Meet the animals, including Dog show</a:t>
            </a:r>
          </a:p>
          <a:p>
            <a:pPr lvl="3"/>
            <a:r>
              <a:rPr lang="en-GB" dirty="0" smtClean="0"/>
              <a:t>Fishing sessions</a:t>
            </a:r>
          </a:p>
          <a:p>
            <a:pPr lvl="3"/>
            <a:r>
              <a:rPr lang="en-GB" dirty="0" smtClean="0"/>
              <a:t>Horticulture</a:t>
            </a:r>
          </a:p>
          <a:p>
            <a:pPr lvl="3"/>
            <a:r>
              <a:rPr lang="en-GB" dirty="0" smtClean="0"/>
              <a:t>Arts and crafts</a:t>
            </a:r>
          </a:p>
          <a:p>
            <a:pPr lvl="3"/>
            <a:r>
              <a:rPr lang="en-GB" dirty="0" smtClean="0"/>
              <a:t>Memory Lane</a:t>
            </a:r>
            <a:endParaRPr lang="en-GB"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369364" y="217980"/>
            <a:ext cx="1475794" cy="1372422"/>
          </a:xfrm>
          <a:prstGeom prst="rect">
            <a:avLst/>
          </a:prstGeom>
          <a:noFill/>
        </p:spPr>
      </p:pic>
      <p:pic>
        <p:nvPicPr>
          <p:cNvPr id="5" name="Picture 4" descr="newburgh plan - Microsoft Word (Product Activation Failed)"/>
          <p:cNvPicPr>
            <a:picLocks noChangeAspect="1"/>
          </p:cNvPicPr>
          <p:nvPr/>
        </p:nvPicPr>
        <p:blipFill rotWithShape="1">
          <a:blip r:embed="rId3" cstate="print">
            <a:extLst>
              <a:ext uri="{28A0092B-C50C-407E-A947-70E740481C1C}">
                <a14:useLocalDpi xmlns:a14="http://schemas.microsoft.com/office/drawing/2010/main" val="0"/>
              </a:ext>
            </a:extLst>
          </a:blip>
          <a:srcRect l="9114" t="22520" r="11139" b="13020"/>
          <a:stretch/>
        </p:blipFill>
        <p:spPr>
          <a:xfrm>
            <a:off x="6148551" y="2675910"/>
            <a:ext cx="5808279" cy="3641699"/>
          </a:xfrm>
          <a:prstGeom prst="flowChartDelay">
            <a:avLst/>
          </a:prstGeom>
        </p:spPr>
      </p:pic>
    </p:spTree>
    <p:extLst>
      <p:ext uri="{BB962C8B-B14F-4D97-AF65-F5344CB8AC3E}">
        <p14:creationId xmlns:p14="http://schemas.microsoft.com/office/powerpoint/2010/main" val="282593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arn(inVertical)">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wipe(down)">
                                      <p:cBhvr>
                                        <p:cTn id="40" dur="5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fade">
                                      <p:cBhvr>
                                        <p:cTn id="45" dur="5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additive="base">
                                        <p:cTn id="5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56441"/>
            <a:ext cx="8925910" cy="734247"/>
          </a:xfrm>
        </p:spPr>
        <p:txBody>
          <a:bodyPr/>
          <a:lstStyle/>
          <a:p>
            <a:r>
              <a:rPr lang="en-GB" dirty="0" smtClean="0"/>
              <a:t>Meet the animals</a:t>
            </a:r>
            <a:endParaRPr lang="en-GB" dirty="0"/>
          </a:p>
        </p:txBody>
      </p:sp>
      <p:sp>
        <p:nvSpPr>
          <p:cNvPr id="3" name="TextBox 2"/>
          <p:cNvSpPr txBox="1"/>
          <p:nvPr/>
        </p:nvSpPr>
        <p:spPr>
          <a:xfrm>
            <a:off x="838199" y="1321356"/>
            <a:ext cx="10891345" cy="2800767"/>
          </a:xfrm>
          <a:prstGeom prst="rect">
            <a:avLst/>
          </a:prstGeom>
          <a:noFill/>
        </p:spPr>
        <p:txBody>
          <a:bodyPr wrap="square" rtlCol="0">
            <a:spAutoFit/>
          </a:bodyPr>
          <a:lstStyle/>
          <a:p>
            <a:endParaRPr lang="en-GB" dirty="0" smtClean="0"/>
          </a:p>
          <a:p>
            <a:endParaRPr lang="en-GB" dirty="0"/>
          </a:p>
          <a:p>
            <a:r>
              <a:rPr lang="en-GB" dirty="0" smtClean="0"/>
              <a:t>Within our activities we </a:t>
            </a:r>
            <a:r>
              <a:rPr lang="en-GB" i="1" dirty="0" smtClean="0"/>
              <a:t>built in consultation to assess what our referrals wanted to take part in and how we can improve on past activities completed</a:t>
            </a:r>
          </a:p>
          <a:p>
            <a:r>
              <a:rPr lang="en-GB" i="1" dirty="0" smtClean="0"/>
              <a:t>One main point that was pointed out the grand parents have grand children through summer and this would be good to complete together</a:t>
            </a:r>
          </a:p>
          <a:p>
            <a:r>
              <a:rPr lang="en-GB" i="1" dirty="0" smtClean="0"/>
              <a:t>We took this on board but also ran family days to bring the family in whole together</a:t>
            </a:r>
          </a:p>
          <a:p>
            <a:r>
              <a:rPr lang="en-GB" i="1" dirty="0" smtClean="0"/>
              <a:t>This helps to improve mental Well being b</a:t>
            </a:r>
            <a:r>
              <a:rPr lang="en-GB" i="1" dirty="0" smtClean="0">
                <a:ea typeface="Calibri" panose="020F0502020204030204" pitchFamily="34" charset="0"/>
              </a:rPr>
              <a:t>ut also allows siblings to understand the </a:t>
            </a:r>
            <a:r>
              <a:rPr lang="en-GB" sz="1600" i="1" dirty="0" smtClean="0">
                <a:latin typeface="Arial" panose="020B0604020202020204" pitchFamily="34" charset="0"/>
                <a:ea typeface="Calibri" panose="020F0502020204030204" pitchFamily="34" charset="0"/>
              </a:rPr>
              <a:t>emotions and feeling of the grandparents</a:t>
            </a:r>
          </a:p>
          <a:p>
            <a:r>
              <a:rPr lang="en-GB" sz="1600" i="1" dirty="0" smtClean="0">
                <a:latin typeface="Arial" panose="020B0604020202020204" pitchFamily="34" charset="0"/>
                <a:ea typeface="Calibri" panose="020F0502020204030204" pitchFamily="34" charset="0"/>
              </a:rPr>
              <a:t>The work around the grandkids helped to break </a:t>
            </a:r>
            <a:r>
              <a:rPr lang="en-GB" sz="1600" i="1" dirty="0">
                <a:latin typeface="Arial" panose="020B0604020202020204" pitchFamily="34" charset="0"/>
                <a:ea typeface="Calibri" panose="020F0502020204030204" pitchFamily="34" charset="0"/>
              </a:rPr>
              <a:t>down intergenerational </a:t>
            </a:r>
            <a:r>
              <a:rPr lang="en-GB" sz="1600" i="1" dirty="0" smtClean="0">
                <a:latin typeface="Arial" panose="020B0604020202020204" pitchFamily="34" charset="0"/>
                <a:ea typeface="Calibri" panose="020F0502020204030204" pitchFamily="34" charset="0"/>
              </a:rPr>
              <a:t>barriers bringing people closer together. </a:t>
            </a:r>
            <a:endParaRPr lang="en-GB" sz="1600" i="1"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373710" y="380753"/>
            <a:ext cx="1355834" cy="1309935"/>
          </a:xfrm>
          <a:prstGeom prst="rect">
            <a:avLst/>
          </a:prstGeom>
          <a:noFill/>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2706" y="4487038"/>
            <a:ext cx="2648607" cy="176573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40362" y="4487038"/>
            <a:ext cx="2536032" cy="169068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07946" y="4255522"/>
            <a:ext cx="1686856" cy="2355485"/>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05809" y="4255522"/>
            <a:ext cx="1823545" cy="2356946"/>
          </a:xfrm>
          <a:prstGeom prst="rect">
            <a:avLst/>
          </a:prstGeom>
        </p:spPr>
      </p:pic>
    </p:spTree>
    <p:extLst>
      <p:ext uri="{BB962C8B-B14F-4D97-AF65-F5344CB8AC3E}">
        <p14:creationId xmlns:p14="http://schemas.microsoft.com/office/powerpoint/2010/main" val="208838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circle(in)">
                                      <p:cBhvr>
                                        <p:cTn id="30" dur="20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down)">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circle(in)">
                                      <p:cBhvr>
                                        <p:cTn id="40" dur="20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heel(1)">
                                      <p:cBhvr>
                                        <p:cTn id="5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220420"/>
          </a:xfrm>
        </p:spPr>
        <p:txBody>
          <a:bodyPr>
            <a:normAutofit fontScale="90000"/>
          </a:bodyPr>
          <a:lstStyle/>
          <a:p>
            <a:pPr marL="342900" lvl="0" indent="-342900" defTabSz="457200">
              <a:lnSpc>
                <a:spcPct val="100000"/>
              </a:lnSpc>
              <a:spcBef>
                <a:spcPts val="1000"/>
              </a:spcBef>
              <a:buClr>
                <a:srgbClr val="90C226"/>
              </a:buClr>
              <a:buSzPct val="80000"/>
              <a:buFont typeface="Wingdings 3" charset="2"/>
              <a:buChar char=""/>
            </a:pPr>
            <a:r>
              <a:rPr lang="en-GB" dirty="0" smtClean="0"/>
              <a:t/>
            </a:r>
            <a:br>
              <a:rPr lang="en-GB" dirty="0" smtClean="0"/>
            </a:br>
            <a:r>
              <a:rPr lang="en-GB" dirty="0" smtClean="0"/>
              <a:t>Angling in Age</a:t>
            </a:r>
            <a:r>
              <a:rPr lang="en-GB" dirty="0"/>
              <a:t/>
            </a:r>
            <a:br>
              <a:rPr lang="en-GB" dirty="0"/>
            </a:br>
            <a:r>
              <a:rPr lang="en-GB" sz="1700" dirty="0">
                <a:solidFill>
                  <a:prstClr val="black">
                    <a:lumMod val="75000"/>
                    <a:lumOff val="25000"/>
                  </a:prstClr>
                </a:solidFill>
                <a:latin typeface="Trebuchet MS"/>
                <a:ea typeface="+mn-ea"/>
                <a:cs typeface="+mn-cs"/>
              </a:rPr>
              <a:t>Angling provides a range of physical activity levels and encourages activity amongst the inactive Angling allows for gradual increases in participation frequency, duration and intensity as confidence, fitness and skills develop.</a:t>
            </a:r>
            <a:r>
              <a:rPr lang="en-US" sz="1700" dirty="0">
                <a:solidFill>
                  <a:prstClr val="black">
                    <a:lumMod val="75000"/>
                    <a:lumOff val="25000"/>
                  </a:prstClr>
                </a:solidFill>
                <a:latin typeface="Trebuchet MS"/>
                <a:ea typeface="+mn-ea"/>
                <a:cs typeface="+mn-cs"/>
              </a:rPr>
              <a:t/>
            </a:r>
            <a:br>
              <a:rPr lang="en-US" sz="1700" dirty="0">
                <a:solidFill>
                  <a:prstClr val="black">
                    <a:lumMod val="75000"/>
                    <a:lumOff val="25000"/>
                  </a:prstClr>
                </a:solidFill>
                <a:latin typeface="Trebuchet MS"/>
                <a:ea typeface="+mn-ea"/>
                <a:cs typeface="+mn-cs"/>
              </a:rPr>
            </a:br>
            <a:r>
              <a:rPr lang="en-GB" sz="1700" dirty="0">
                <a:solidFill>
                  <a:prstClr val="black">
                    <a:lumMod val="75000"/>
                    <a:lumOff val="25000"/>
                  </a:prstClr>
                </a:solidFill>
                <a:latin typeface="Trebuchet MS"/>
                <a:ea typeface="+mn-ea"/>
                <a:cs typeface="+mn-cs"/>
              </a:rPr>
              <a:t>Angling encourages therapeutic engagement and contact with ‘blue-green spaces’,</a:t>
            </a:r>
            <a:endParaRPr lang="en-GB" dirty="0"/>
          </a:p>
        </p:txBody>
      </p:sp>
      <p:pic>
        <p:nvPicPr>
          <p:cNvPr id="3" name="Picture 2" descr="C:\Users\susan\Desktop\13.08.2019\IMG_1428.JPG"/>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4385" y="3486414"/>
            <a:ext cx="3321685" cy="2491740"/>
          </a:xfrm>
          <a:prstGeom prst="rect">
            <a:avLst/>
          </a:prstGeom>
          <a:noFill/>
          <a:ln>
            <a:noFill/>
          </a:ln>
        </p:spPr>
      </p:pic>
      <p:pic>
        <p:nvPicPr>
          <p:cNvPr id="4" name="Picture 3" descr="C:\Users\susan\Desktop\13.08.2019\IMG_1462.JPG"/>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848771" y="3419675"/>
            <a:ext cx="3260834" cy="2364828"/>
          </a:xfrm>
          <a:prstGeom prst="rect">
            <a:avLst/>
          </a:prstGeom>
          <a:noFill/>
          <a:ln>
            <a:no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9156" y="2971671"/>
            <a:ext cx="2445626" cy="326083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53090" y="2827552"/>
            <a:ext cx="2440766" cy="3254354"/>
          </a:xfrm>
          <a:prstGeom prst="rect">
            <a:avLst/>
          </a:prstGeom>
        </p:spPr>
      </p:pic>
      <p:pic>
        <p:nvPicPr>
          <p:cNvPr id="7" name="Picture 6"/>
          <p:cNvPicPr/>
          <p:nvPr/>
        </p:nvPicPr>
        <p:blipFill>
          <a:blip r:embed="rId6">
            <a:extLst>
              <a:ext uri="{28A0092B-C50C-407E-A947-70E740481C1C}">
                <a14:useLocalDpi xmlns:a14="http://schemas.microsoft.com/office/drawing/2010/main" val="0"/>
              </a:ext>
            </a:extLst>
          </a:blip>
          <a:srcRect/>
          <a:stretch>
            <a:fillRect/>
          </a:stretch>
        </p:blipFill>
        <p:spPr bwMode="auto">
          <a:xfrm>
            <a:off x="10479188" y="0"/>
            <a:ext cx="1355834" cy="1309935"/>
          </a:xfrm>
          <a:prstGeom prst="rect">
            <a:avLst/>
          </a:prstGeom>
          <a:noFill/>
        </p:spPr>
      </p:pic>
    </p:spTree>
    <p:extLst>
      <p:ext uri="{BB962C8B-B14F-4D97-AF65-F5344CB8AC3E}">
        <p14:creationId xmlns:p14="http://schemas.microsoft.com/office/powerpoint/2010/main" val="191098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353910" cy="1474185"/>
          </a:xfrm>
        </p:spPr>
        <p:txBody>
          <a:bodyPr>
            <a:normAutofit fontScale="90000"/>
          </a:bodyPr>
          <a:lstStyle/>
          <a:p>
            <a:pPr marR="0" lvl="3" indent="-228600" defTabSz="914400" rtl="0" eaLnBrk="1" fontAlgn="auto" latinLnBrk="0" hangingPunct="1">
              <a:lnSpc>
                <a:spcPct val="90000"/>
              </a:lnSpc>
              <a:spcAft>
                <a:spcPts val="0"/>
              </a:spcAft>
              <a:tabLst/>
              <a:defRPr/>
            </a:pPr>
            <a:r>
              <a:rPr kumimoji="0" lang="en-GB" sz="4000" b="0" i="0" u="none" strike="noStrike" kern="1200" cap="none" spc="0" normalizeH="0" baseline="0" noProof="0" dirty="0" smtClean="0">
                <a:ln>
                  <a:noFill/>
                </a:ln>
                <a:solidFill>
                  <a:prstClr val="black"/>
                </a:solidFill>
                <a:effectLst/>
                <a:uLnTx/>
                <a:uFillTx/>
                <a:latin typeface="Calibri" panose="020F0502020204030204"/>
                <a:ea typeface="+mn-ea"/>
                <a:cs typeface="+mn-cs"/>
              </a:rPr>
              <a:t/>
            </a:r>
            <a:br>
              <a:rPr kumimoji="0" lang="en-GB" sz="4000" b="0" i="0" u="none" strike="noStrike" kern="1200" cap="none" spc="0" normalizeH="0" baseline="0" noProof="0" dirty="0" smtClean="0">
                <a:ln>
                  <a:noFill/>
                </a:ln>
                <a:solidFill>
                  <a:prstClr val="black"/>
                </a:solidFill>
                <a:effectLst/>
                <a:uLnTx/>
                <a:uFillTx/>
                <a:latin typeface="Calibri" panose="020F0502020204030204"/>
                <a:ea typeface="+mn-ea"/>
                <a:cs typeface="+mn-cs"/>
              </a:rPr>
            </a:br>
            <a:r>
              <a:rPr kumimoji="0" lang="en-GB" sz="4000" b="0" i="0" u="none" strike="noStrike" kern="1200" cap="none" spc="0" normalizeH="0" baseline="0" noProof="0" dirty="0" smtClean="0">
                <a:ln>
                  <a:noFill/>
                </a:ln>
                <a:solidFill>
                  <a:prstClr val="black"/>
                </a:solidFill>
                <a:effectLst/>
                <a:uLnTx/>
                <a:uFillTx/>
                <a:latin typeface="Calibri" panose="020F0502020204030204"/>
                <a:ea typeface="+mn-ea"/>
                <a:cs typeface="+mn-cs"/>
              </a:rPr>
              <a:t>Horticulture at AppleCast</a:t>
            </a:r>
            <a:endParaRPr lang="en-GB" sz="4000" dirty="0"/>
          </a:p>
        </p:txBody>
      </p:sp>
      <p:sp>
        <p:nvSpPr>
          <p:cNvPr id="3" name="TextBox 2"/>
          <p:cNvSpPr txBox="1"/>
          <p:nvPr/>
        </p:nvSpPr>
        <p:spPr>
          <a:xfrm>
            <a:off x="1135117" y="2511972"/>
            <a:ext cx="9532883" cy="3741683"/>
          </a:xfrm>
          <a:prstGeom prst="rect">
            <a:avLst/>
          </a:prstGeom>
          <a:noFill/>
        </p:spPr>
        <p:txBody>
          <a:bodyPr wrap="square" rtlCol="0">
            <a:spAutoFit/>
          </a:bodyPr>
          <a:lstStyle/>
          <a:p>
            <a:endParaRPr lang="en-GB" dirty="0"/>
          </a:p>
        </p:txBody>
      </p:sp>
      <p:sp>
        <p:nvSpPr>
          <p:cNvPr id="4" name="TextBox 3"/>
          <p:cNvSpPr txBox="1"/>
          <p:nvPr/>
        </p:nvSpPr>
        <p:spPr>
          <a:xfrm>
            <a:off x="1135117" y="2554013"/>
            <a:ext cx="9532883" cy="3741683"/>
          </a:xfrm>
          <a:prstGeom prst="rect">
            <a:avLst/>
          </a:prstGeom>
          <a:noFill/>
        </p:spPr>
        <p:txBody>
          <a:bodyPr wrap="square" rtlCol="0">
            <a:spAutoFit/>
          </a:bodyPr>
          <a:lstStyle/>
          <a:p>
            <a:endParaRPr lang="en-GB" dirty="0"/>
          </a:p>
        </p:txBody>
      </p:sp>
      <p:pic>
        <p:nvPicPr>
          <p:cNvPr id="5" name="Picture 4" descr="C:\Users\susan\Desktop\09.08.2019\IMG_1417.JPG"/>
          <p:cNvPicPr/>
          <p:nvPr/>
        </p:nvPicPr>
        <p:blipFill rotWithShape="1">
          <a:blip r:embed="rId2">
            <a:extLst>
              <a:ext uri="{28A0092B-C50C-407E-A947-70E740481C1C}">
                <a14:useLocalDpi xmlns:a14="http://schemas.microsoft.com/office/drawing/2010/main" val="0"/>
              </a:ext>
            </a:extLst>
          </a:blip>
          <a:srcRect t="12053" r="8868" b="-452"/>
          <a:stretch/>
        </p:blipFill>
        <p:spPr bwMode="auto">
          <a:xfrm rot="5400000">
            <a:off x="567547" y="3890130"/>
            <a:ext cx="2662555" cy="2232660"/>
          </a:xfrm>
          <a:prstGeom prst="rect">
            <a:avLst/>
          </a:prstGeom>
          <a:noFill/>
          <a:ln>
            <a:noFill/>
          </a:ln>
          <a:effectLst>
            <a:glow rad="190500">
              <a:srgbClr val="ED7D31">
                <a:satMod val="175000"/>
                <a:alpha val="40000"/>
              </a:srgbClr>
            </a:glow>
          </a:effectLst>
          <a:extLst>
            <a:ext uri="{53640926-AAD7-44D8-BBD7-CCE9431645EC}">
              <a14:shadowObscured xmlns:a14="http://schemas.microsoft.com/office/drawing/2010/main"/>
            </a:ext>
          </a:extLst>
        </p:spPr>
      </p:pic>
      <p:pic>
        <p:nvPicPr>
          <p:cNvPr id="6" name="Picture 5" descr="C:\Users\susan\Desktop\09.08.2019\IMG_1419.JPG"/>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801295" y="3127378"/>
            <a:ext cx="4200525" cy="3151505"/>
          </a:xfrm>
          <a:prstGeom prst="rect">
            <a:avLst/>
          </a:prstGeom>
          <a:noFill/>
          <a:ln>
            <a:noFill/>
          </a:ln>
          <a:effectLst>
            <a:glow rad="190500">
              <a:srgbClr val="70AD47">
                <a:satMod val="175000"/>
                <a:alpha val="40000"/>
              </a:srgbClr>
            </a:glow>
          </a:effectLst>
        </p:spPr>
      </p:pic>
      <p:pic>
        <p:nvPicPr>
          <p:cNvPr id="7" name="Picture 6" descr="C:\Users\susan\Desktop\09.08.2019\IMG_1425.JPG"/>
          <p:cNvPicPr/>
          <p:nvPr/>
        </p:nvPicPr>
        <p:blipFill rotWithShape="1">
          <a:blip r:embed="rId4">
            <a:extLst>
              <a:ext uri="{28A0092B-C50C-407E-A947-70E740481C1C}">
                <a14:useLocalDpi xmlns:a14="http://schemas.microsoft.com/office/drawing/2010/main" val="0"/>
              </a:ext>
            </a:extLst>
          </a:blip>
          <a:srcRect t="11642" r="23347"/>
          <a:stretch/>
        </p:blipFill>
        <p:spPr bwMode="auto">
          <a:xfrm rot="5400000">
            <a:off x="8728434" y="3579322"/>
            <a:ext cx="2662553" cy="2543503"/>
          </a:xfrm>
          <a:prstGeom prst="rect">
            <a:avLst/>
          </a:prstGeom>
          <a:noFill/>
          <a:ln>
            <a:noFill/>
          </a:ln>
          <a:effectLst>
            <a:glow rad="190500">
              <a:srgbClr val="FFC000">
                <a:satMod val="175000"/>
                <a:alpha val="40000"/>
              </a:srgbClr>
            </a:glow>
          </a:effectLst>
          <a:extLst>
            <a:ext uri="{53640926-AAD7-44D8-BBD7-CCE9431645EC}">
              <a14:shadowObscured xmlns:a14="http://schemas.microsoft.com/office/drawing/2010/main"/>
            </a:ext>
          </a:extLst>
        </p:spPr>
      </p:pic>
      <p:sp>
        <p:nvSpPr>
          <p:cNvPr id="8" name="TextBox 7"/>
          <p:cNvSpPr txBox="1"/>
          <p:nvPr/>
        </p:nvSpPr>
        <p:spPr>
          <a:xfrm>
            <a:off x="620110" y="788276"/>
            <a:ext cx="9890235" cy="2339102"/>
          </a:xfrm>
          <a:prstGeom prst="rect">
            <a:avLst/>
          </a:prstGeom>
          <a:noFill/>
        </p:spPr>
        <p:txBody>
          <a:bodyPr wrap="square" rtlCol="0">
            <a:spAutoFit/>
          </a:bodyPr>
          <a:lstStyle/>
          <a:p>
            <a:r>
              <a:rPr lang="en-GB" dirty="0" smtClean="0"/>
              <a:t>                                                             </a:t>
            </a:r>
          </a:p>
          <a:p>
            <a:r>
              <a:rPr lang="en-GB" dirty="0"/>
              <a:t> </a:t>
            </a:r>
            <a:r>
              <a:rPr lang="en-GB" dirty="0" smtClean="0"/>
              <a:t>                                                            Due to the nature of the weather when completing the horticulture</a:t>
            </a:r>
            <a:br>
              <a:rPr lang="en-GB" dirty="0" smtClean="0"/>
            </a:br>
            <a:r>
              <a:rPr lang="en-GB" dirty="0" smtClean="0"/>
              <a:t>                                                             we completed the horticulture in doors. </a:t>
            </a:r>
          </a:p>
          <a:p>
            <a:r>
              <a:rPr lang="en-GB" dirty="0" smtClean="0"/>
              <a:t>                                                              Gardening </a:t>
            </a:r>
            <a:r>
              <a:rPr lang="en-GB" dirty="0"/>
              <a:t>can help everyone, regardless of age or disability and can provide a wealth of opportunities for recovery, therapy, recreation and education</a:t>
            </a:r>
            <a:r>
              <a:rPr lang="en-GB" dirty="0" smtClean="0"/>
              <a:t>. </a:t>
            </a:r>
          </a:p>
          <a:p>
            <a:r>
              <a:rPr lang="en-GB" sz="2800" b="1" i="0" dirty="0" smtClean="0">
                <a:solidFill>
                  <a:srgbClr val="333333"/>
                </a:solidFill>
                <a:effectLst/>
                <a:latin typeface="Arial" panose="020B0604020202020204" pitchFamily="34" charset="0"/>
              </a:rPr>
              <a:t>The opportunity to connect with others – reducing feelings of isolation or exclusion </a:t>
            </a:r>
            <a:endParaRPr lang="en-GB" sz="2800" b="1" dirty="0"/>
          </a:p>
        </p:txBody>
      </p:sp>
      <p:pic>
        <p:nvPicPr>
          <p:cNvPr id="9" name="Picture 8"/>
          <p:cNvPicPr/>
          <p:nvPr/>
        </p:nvPicPr>
        <p:blipFill>
          <a:blip r:embed="rId5">
            <a:extLst>
              <a:ext uri="{28A0092B-C50C-407E-A947-70E740481C1C}">
                <a14:useLocalDpi xmlns:a14="http://schemas.microsoft.com/office/drawing/2010/main" val="0"/>
              </a:ext>
            </a:extLst>
          </a:blip>
          <a:srcRect/>
          <a:stretch>
            <a:fillRect/>
          </a:stretch>
        </p:blipFill>
        <p:spPr bwMode="auto">
          <a:xfrm>
            <a:off x="10327322" y="303959"/>
            <a:ext cx="1507326" cy="1317434"/>
          </a:xfrm>
          <a:prstGeom prst="rect">
            <a:avLst/>
          </a:prstGeom>
          <a:noFill/>
        </p:spPr>
      </p:pic>
    </p:spTree>
    <p:extLst>
      <p:ext uri="{BB962C8B-B14F-4D97-AF65-F5344CB8AC3E}">
        <p14:creationId xmlns:p14="http://schemas.microsoft.com/office/powerpoint/2010/main" val="101416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par>
                                <p:cTn id="16" presetID="42" presetClass="entr" presetSubtype="0" fill="hold"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fade">
                                      <p:cBhvr>
                                        <p:cTn id="18" dur="1000"/>
                                        <p:tgtEl>
                                          <p:spTgt spid="8">
                                            <p:txEl>
                                              <p:pRg st="2" end="2"/>
                                            </p:txEl>
                                          </p:spTgt>
                                        </p:tgtEl>
                                      </p:cBhvr>
                                    </p:animEffect>
                                    <p:anim calcmode="lin" valueType="num">
                                      <p:cBhvr>
                                        <p:cTn id="19"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Effect transition="in" filter="wheel(1)">
                                      <p:cBhvr>
                                        <p:cTn id="25" dur="2000"/>
                                        <p:tgtEl>
                                          <p:spTgt spid="8">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lvl="3" indent="-228600" defTabSz="914400" rtl="0" eaLnBrk="1" fontAlgn="auto" latinLnBrk="0" hangingPunct="1">
              <a:lnSpc>
                <a:spcPct val="90000"/>
              </a:lnSpc>
              <a:spcAft>
                <a:spcPts val="0"/>
              </a:spcAft>
              <a:tabLst/>
              <a:defRPr/>
            </a:pPr>
            <a:r>
              <a:rPr kumimoji="0" lang="en-GB" sz="4400" b="0" i="0" u="none" strike="noStrike" kern="1200" cap="none" spc="0" normalizeH="0" baseline="0" noProof="0" dirty="0" smtClean="0">
                <a:ln>
                  <a:noFill/>
                </a:ln>
                <a:solidFill>
                  <a:prstClr val="black"/>
                </a:solidFill>
                <a:effectLst/>
                <a:uLnTx/>
                <a:uFillTx/>
                <a:latin typeface="Calibri" panose="020F0502020204030204"/>
                <a:ea typeface="+mn-ea"/>
                <a:cs typeface="+mn-cs"/>
              </a:rPr>
              <a:t>Arts and crafts</a:t>
            </a:r>
            <a:br>
              <a:rPr kumimoji="0" lang="en-GB" sz="4400" b="0" i="0" u="none" strike="noStrike" kern="1200" cap="none" spc="0" normalizeH="0" baseline="0" noProof="0" dirty="0" smtClean="0">
                <a:ln>
                  <a:noFill/>
                </a:ln>
                <a:solidFill>
                  <a:prstClr val="black"/>
                </a:solidFill>
                <a:effectLst/>
                <a:uLnTx/>
                <a:uFillTx/>
                <a:latin typeface="Calibri" panose="020F0502020204030204"/>
                <a:ea typeface="+mn-ea"/>
                <a:cs typeface="+mn-cs"/>
              </a:rPr>
            </a:br>
            <a:endParaRPr lang="en-GB" sz="4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967" y="4267200"/>
            <a:ext cx="1342040" cy="1789387"/>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4733" y="2196662"/>
            <a:ext cx="1909598" cy="254613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2990" y="3049314"/>
            <a:ext cx="2033752" cy="271166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3719" y="3147410"/>
            <a:ext cx="2393074" cy="319076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23147" y="2938079"/>
            <a:ext cx="1993681" cy="2658241"/>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73182" y="4120055"/>
            <a:ext cx="1562757" cy="2083676"/>
          </a:xfrm>
          <a:prstGeom prst="rect">
            <a:avLst/>
          </a:prstGeom>
        </p:spPr>
      </p:pic>
      <p:sp>
        <p:nvSpPr>
          <p:cNvPr id="10" name="TextBox 9"/>
          <p:cNvSpPr txBox="1"/>
          <p:nvPr/>
        </p:nvSpPr>
        <p:spPr>
          <a:xfrm>
            <a:off x="4708634" y="588579"/>
            <a:ext cx="6927305" cy="1477328"/>
          </a:xfrm>
          <a:prstGeom prst="rect">
            <a:avLst/>
          </a:prstGeom>
          <a:noFill/>
        </p:spPr>
        <p:txBody>
          <a:bodyPr wrap="square" rtlCol="0">
            <a:spAutoFit/>
          </a:bodyPr>
          <a:lstStyle/>
          <a:p>
            <a:r>
              <a:rPr lang="en-GB" dirty="0" smtClean="0"/>
              <a:t>Our Arts and crafts went down very well. We aimed the sessions to simulate the brain and be creative. </a:t>
            </a:r>
          </a:p>
          <a:p>
            <a:r>
              <a:rPr lang="en-GB" b="1" i="0" dirty="0" smtClean="0">
                <a:solidFill>
                  <a:srgbClr val="424242"/>
                </a:solidFill>
                <a:effectLst/>
                <a:latin typeface="Source Sans Pro"/>
              </a:rPr>
              <a:t>Creative activities are a remarkably useful for improving health and wellbeing, particularly for those feeling isolated. </a:t>
            </a:r>
          </a:p>
          <a:p>
            <a:endParaRPr lang="en-GB" dirty="0"/>
          </a:p>
        </p:txBody>
      </p:sp>
      <p:pic>
        <p:nvPicPr>
          <p:cNvPr id="11" name="Picture 10"/>
          <p:cNvPicPr/>
          <p:nvPr/>
        </p:nvPicPr>
        <p:blipFill>
          <a:blip r:embed="rId8">
            <a:extLst>
              <a:ext uri="{28A0092B-C50C-407E-A947-70E740481C1C}">
                <a14:useLocalDpi xmlns:a14="http://schemas.microsoft.com/office/drawing/2010/main" val="0"/>
              </a:ext>
            </a:extLst>
          </a:blip>
          <a:srcRect/>
          <a:stretch>
            <a:fillRect/>
          </a:stretch>
        </p:blipFill>
        <p:spPr bwMode="auto">
          <a:xfrm>
            <a:off x="10280105" y="2196662"/>
            <a:ext cx="1355834" cy="1309935"/>
          </a:xfrm>
          <a:prstGeom prst="rect">
            <a:avLst/>
          </a:prstGeom>
          <a:noFill/>
        </p:spPr>
      </p:pic>
    </p:spTree>
    <p:extLst>
      <p:ext uri="{BB962C8B-B14F-4D97-AF65-F5344CB8AC3E}">
        <p14:creationId xmlns:p14="http://schemas.microsoft.com/office/powerpoint/2010/main" val="421032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circle(in)">
                                      <p:cBhvr>
                                        <p:cTn id="16" dur="2000"/>
                                        <p:tgtEl>
                                          <p:spTgt spid="1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fade">
                                      <p:cBhvr>
                                        <p:cTn id="21" dur="500"/>
                                        <p:tgtEl>
                                          <p:spTgt spid="10">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randombar(horizontal)">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272972"/>
          </a:xfrm>
        </p:spPr>
        <p:txBody>
          <a:bodyPr>
            <a:normAutofit fontScale="90000"/>
          </a:bodyPr>
          <a:lstStyle/>
          <a:p>
            <a:pPr marR="0" lvl="3" indent="-228600" defTabSz="914400" rtl="0" eaLnBrk="1" fontAlgn="auto" latinLnBrk="0" hangingPunct="1">
              <a:lnSpc>
                <a:spcPct val="90000"/>
              </a:lnSpc>
              <a:spcAft>
                <a:spcPts val="0"/>
              </a:spcAft>
              <a:tabLst/>
              <a:defRPr/>
            </a:pPr>
            <a:r>
              <a:rPr kumimoji="0" lang="en-GB" sz="4000" b="0" i="0" u="none" strike="noStrike" kern="1200" cap="none" spc="0" normalizeH="0" baseline="0" noProof="0" dirty="0" smtClean="0">
                <a:ln>
                  <a:noFill/>
                </a:ln>
                <a:solidFill>
                  <a:prstClr val="black"/>
                </a:solidFill>
                <a:effectLst/>
                <a:uLnTx/>
                <a:uFillTx/>
                <a:latin typeface="Calibri" panose="020F0502020204030204"/>
                <a:ea typeface="+mn-ea"/>
                <a:cs typeface="+mn-cs"/>
              </a:rPr>
              <a:t>Memory Lane</a:t>
            </a:r>
            <a:br>
              <a:rPr kumimoji="0" lang="en-GB" sz="4000" b="0" i="0" u="none" strike="noStrike" kern="1200" cap="none" spc="0" normalizeH="0" baseline="0" noProof="0" dirty="0" smtClean="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r>
            <a:b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br>
            <a:r>
              <a:rPr lang="en-GB" b="0" i="0" dirty="0" smtClean="0">
                <a:solidFill>
                  <a:srgbClr val="333333"/>
                </a:solidFill>
                <a:effectLst/>
                <a:latin typeface="Roboto"/>
              </a:rPr>
              <a:t>Singing can improve brain activity, well-being, and mood.</a:t>
            </a:r>
            <a:br>
              <a:rPr lang="en-GB" b="0" i="0" dirty="0" smtClean="0">
                <a:solidFill>
                  <a:srgbClr val="333333"/>
                </a:solidFill>
                <a:effectLst/>
                <a:latin typeface="Roboto"/>
              </a:rPr>
            </a:br>
            <a:r>
              <a:rPr lang="en-GB" dirty="0" smtClean="0">
                <a:solidFill>
                  <a:srgbClr val="333333"/>
                </a:solidFill>
                <a:latin typeface="Roboto"/>
              </a:rPr>
              <a:t>The memory lane sessions aimed people coming together to have afternoon tea whilst enjoying a sing along and reminisce of old times. The session went really with gentle exercise through out (swinging of arms and swaying)</a:t>
            </a:r>
            <a:br>
              <a:rPr lang="en-GB" dirty="0" smtClean="0">
                <a:solidFill>
                  <a:srgbClr val="333333"/>
                </a:solidFill>
                <a:latin typeface="Roboto"/>
              </a:rPr>
            </a:br>
            <a:r>
              <a:rPr lang="en-GB" dirty="0" smtClean="0">
                <a:solidFill>
                  <a:srgbClr val="333333"/>
                </a:solidFill>
                <a:latin typeface="Roboto"/>
              </a:rPr>
              <a:t>Theses session have become the most asked for coming up to WINTER </a:t>
            </a:r>
            <a:br>
              <a:rPr lang="en-GB" dirty="0" smtClean="0">
                <a:solidFill>
                  <a:srgbClr val="333333"/>
                </a:solidFill>
                <a:latin typeface="Roboto"/>
              </a:rPr>
            </a:br>
            <a:r>
              <a:rPr lang="en-GB" dirty="0" smtClean="0">
                <a:solidFill>
                  <a:srgbClr val="333333"/>
                </a:solidFill>
                <a:latin typeface="Roboto"/>
              </a:rPr>
              <a:t> </a:t>
            </a:r>
            <a:r>
              <a:rPr lang="en-GB" b="0" i="0" dirty="0" smtClean="0">
                <a:solidFill>
                  <a:srgbClr val="333333"/>
                </a:solidFill>
                <a:effectLst/>
                <a:latin typeface="Roboto"/>
              </a:rPr>
              <a:t/>
            </a:r>
            <a:br>
              <a:rPr lang="en-GB" b="0" i="0" dirty="0" smtClean="0">
                <a:solidFill>
                  <a:srgbClr val="333333"/>
                </a:solidFill>
                <a:effectLst/>
                <a:latin typeface="Roboto"/>
              </a:rPr>
            </a:br>
            <a:endParaRPr lang="en-GB"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2186153"/>
            <a:ext cx="2490952" cy="186821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5658" y="2062600"/>
            <a:ext cx="3696137" cy="277210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540" y="4161235"/>
            <a:ext cx="3030629" cy="227297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9259" y="4475325"/>
            <a:ext cx="2729186" cy="204689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06340" y="2296511"/>
            <a:ext cx="3072377" cy="2304283"/>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18560" y="4738852"/>
            <a:ext cx="2554015" cy="1915511"/>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36837" y="2891769"/>
            <a:ext cx="2351033" cy="31347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98945" y="3566948"/>
            <a:ext cx="2673427" cy="20050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0"/>
          <p:cNvPicPr/>
          <p:nvPr/>
        </p:nvPicPr>
        <p:blipFill>
          <a:blip r:embed="rId10">
            <a:extLst>
              <a:ext uri="{28A0092B-C50C-407E-A947-70E740481C1C}">
                <a14:useLocalDpi xmlns:a14="http://schemas.microsoft.com/office/drawing/2010/main" val="0"/>
              </a:ext>
            </a:extLst>
          </a:blip>
          <a:srcRect/>
          <a:stretch>
            <a:fillRect/>
          </a:stretch>
        </p:blipFill>
        <p:spPr bwMode="auto">
          <a:xfrm>
            <a:off x="10624135" y="5212280"/>
            <a:ext cx="1355834" cy="1309935"/>
          </a:xfrm>
          <a:prstGeom prst="rect">
            <a:avLst/>
          </a:prstGeom>
          <a:noFill/>
        </p:spPr>
      </p:pic>
    </p:spTree>
    <p:extLst>
      <p:ext uri="{BB962C8B-B14F-4D97-AF65-F5344CB8AC3E}">
        <p14:creationId xmlns:p14="http://schemas.microsoft.com/office/powerpoint/2010/main" val="232857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have we discovered through our </a:t>
            </a:r>
            <a:br>
              <a:rPr lang="en-GB" dirty="0" smtClean="0"/>
            </a:br>
            <a:r>
              <a:rPr lang="en-GB" dirty="0" smtClean="0"/>
              <a:t>                          activities </a:t>
            </a:r>
            <a:endParaRPr lang="en-GB" dirty="0"/>
          </a:p>
        </p:txBody>
      </p:sp>
      <p:sp>
        <p:nvSpPr>
          <p:cNvPr id="4" name="TextBox 3"/>
          <p:cNvSpPr txBox="1"/>
          <p:nvPr/>
        </p:nvSpPr>
        <p:spPr>
          <a:xfrm>
            <a:off x="1282262" y="2102069"/>
            <a:ext cx="8996855" cy="2031325"/>
          </a:xfrm>
          <a:prstGeom prst="rect">
            <a:avLst/>
          </a:prstGeom>
          <a:noFill/>
        </p:spPr>
        <p:txBody>
          <a:bodyPr wrap="square" rtlCol="0">
            <a:spAutoFit/>
          </a:bodyPr>
          <a:lstStyle/>
          <a:p>
            <a:pPr marL="285750" indent="-285750">
              <a:buFont typeface="Arial" panose="020B0604020202020204" pitchFamily="34" charset="0"/>
              <a:buChar char="•"/>
            </a:pPr>
            <a:r>
              <a:rPr lang="en-GB" i="1" dirty="0" smtClean="0"/>
              <a:t>Have a friendly face</a:t>
            </a:r>
          </a:p>
          <a:p>
            <a:pPr marL="285750" indent="-285750">
              <a:buFont typeface="Arial" panose="020B0604020202020204" pitchFamily="34" charset="0"/>
              <a:buChar char="•"/>
            </a:pPr>
            <a:r>
              <a:rPr lang="en-GB" i="1" dirty="0" smtClean="0"/>
              <a:t>Take time to talk</a:t>
            </a:r>
          </a:p>
          <a:p>
            <a:pPr marL="285750" indent="-285750">
              <a:buFont typeface="Arial" panose="020B0604020202020204" pitchFamily="34" charset="0"/>
              <a:buChar char="•"/>
            </a:pPr>
            <a:r>
              <a:rPr lang="en-GB" i="1" dirty="0" smtClean="0"/>
              <a:t>Encourage healthy life style (small walk)</a:t>
            </a:r>
          </a:p>
          <a:p>
            <a:pPr marL="285750" indent="-285750">
              <a:buFont typeface="Arial" panose="020B0604020202020204" pitchFamily="34" charset="0"/>
              <a:buChar char="•"/>
            </a:pPr>
            <a:r>
              <a:rPr lang="en-GB" i="1" dirty="0" smtClean="0">
                <a:solidFill>
                  <a:srgbClr val="232323"/>
                </a:solidFill>
              </a:rPr>
              <a:t>Inform on other social networks</a:t>
            </a:r>
          </a:p>
          <a:p>
            <a:pPr marL="285750" indent="-285750">
              <a:buFont typeface="Arial" panose="020B0604020202020204" pitchFamily="34" charset="0"/>
              <a:buChar char="•"/>
            </a:pPr>
            <a:r>
              <a:rPr lang="en-GB" i="1" dirty="0">
                <a:solidFill>
                  <a:srgbClr val="232323"/>
                </a:solidFill>
              </a:rPr>
              <a:t>Maintaining social </a:t>
            </a:r>
            <a:r>
              <a:rPr lang="en-GB" i="1" dirty="0" smtClean="0">
                <a:solidFill>
                  <a:srgbClr val="232323"/>
                </a:solidFill>
              </a:rPr>
              <a:t>interaction</a:t>
            </a:r>
          </a:p>
          <a:p>
            <a:pPr marL="285750" indent="-285750">
              <a:buFont typeface="Arial" panose="020B0604020202020204" pitchFamily="34" charset="0"/>
              <a:buChar char="•"/>
            </a:pPr>
            <a:r>
              <a:rPr lang="en-GB" i="1" dirty="0" smtClean="0">
                <a:solidFill>
                  <a:srgbClr val="232323"/>
                </a:solidFill>
              </a:rPr>
              <a:t>Ask for input</a:t>
            </a:r>
          </a:p>
          <a:p>
            <a:pPr marL="285750" indent="-285750">
              <a:buFont typeface="Arial" panose="020B0604020202020204" pitchFamily="34" charset="0"/>
              <a:buChar char="•"/>
            </a:pPr>
            <a:endParaRPr lang="en-GB" i="1" dirty="0"/>
          </a:p>
        </p:txBody>
      </p:sp>
      <p:sp>
        <p:nvSpPr>
          <p:cNvPr id="6" name="TextBox 5"/>
          <p:cNvSpPr txBox="1"/>
          <p:nvPr/>
        </p:nvSpPr>
        <p:spPr>
          <a:xfrm>
            <a:off x="746234" y="3856395"/>
            <a:ext cx="2039007" cy="369332"/>
          </a:xfrm>
          <a:prstGeom prst="rect">
            <a:avLst/>
          </a:prstGeom>
          <a:noFill/>
        </p:spPr>
        <p:txBody>
          <a:bodyPr wrap="square" rtlCol="0">
            <a:spAutoFit/>
          </a:bodyPr>
          <a:lstStyle/>
          <a:p>
            <a:r>
              <a:rPr lang="en-GB" dirty="0" smtClean="0"/>
              <a:t>Feedback</a:t>
            </a:r>
            <a:endParaRPr lang="en-GB" dirty="0"/>
          </a:p>
        </p:txBody>
      </p:sp>
      <p:sp>
        <p:nvSpPr>
          <p:cNvPr id="7" name="Oval Callout 6"/>
          <p:cNvSpPr/>
          <p:nvPr/>
        </p:nvSpPr>
        <p:spPr>
          <a:xfrm>
            <a:off x="5213135" y="2671339"/>
            <a:ext cx="3384331" cy="1839310"/>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dirty="0" smtClean="0">
                <a:solidFill>
                  <a:prstClr val="black"/>
                </a:solidFill>
              </a:rPr>
              <a:t>I feel let </a:t>
            </a:r>
            <a:r>
              <a:rPr lang="en-GB" dirty="0">
                <a:solidFill>
                  <a:prstClr val="black"/>
                </a:solidFill>
              </a:rPr>
              <a:t>no body does anything , this is great.” </a:t>
            </a:r>
          </a:p>
        </p:txBody>
      </p:sp>
      <p:sp>
        <p:nvSpPr>
          <p:cNvPr id="8" name="Oval Callout 7"/>
          <p:cNvSpPr/>
          <p:nvPr/>
        </p:nvSpPr>
        <p:spPr>
          <a:xfrm>
            <a:off x="1996968" y="4322246"/>
            <a:ext cx="4372305" cy="1755228"/>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ln>
                <a:solidFill>
                  <a:sysClr val="windowText" lastClr="000000"/>
                </a:solidFill>
              </a:ln>
              <a:solidFill>
                <a:sysClr val="windowText" lastClr="000000"/>
              </a:solidFill>
            </a:endParaRPr>
          </a:p>
          <a:p>
            <a:pPr algn="ctr"/>
            <a:r>
              <a:rPr lang="en-GB" dirty="0" smtClean="0">
                <a:ln>
                  <a:solidFill>
                    <a:sysClr val="windowText" lastClr="000000"/>
                  </a:solidFill>
                </a:ln>
                <a:solidFill>
                  <a:sysClr val="windowText" lastClr="000000"/>
                </a:solidFill>
              </a:rPr>
              <a:t>“I feel comfortable and relaxed here”</a:t>
            </a:r>
            <a:endParaRPr lang="en-GB" dirty="0">
              <a:ln>
                <a:solidFill>
                  <a:sysClr val="windowText" lastClr="000000"/>
                </a:solidFill>
              </a:ln>
              <a:solidFill>
                <a:sysClr val="windowText" lastClr="000000"/>
              </a:solidFill>
            </a:endParaRPr>
          </a:p>
        </p:txBody>
      </p:sp>
      <p:sp>
        <p:nvSpPr>
          <p:cNvPr id="9" name="TextBox 8"/>
          <p:cNvSpPr txBox="1"/>
          <p:nvPr/>
        </p:nvSpPr>
        <p:spPr>
          <a:xfrm>
            <a:off x="2564523" y="4693603"/>
            <a:ext cx="2774731" cy="369332"/>
          </a:xfrm>
          <a:prstGeom prst="rect">
            <a:avLst/>
          </a:prstGeom>
          <a:noFill/>
        </p:spPr>
        <p:txBody>
          <a:bodyPr wrap="square" rtlCol="0">
            <a:spAutoFit/>
          </a:bodyPr>
          <a:lstStyle/>
          <a:p>
            <a:r>
              <a:rPr lang="en-GB" dirty="0" smtClean="0"/>
              <a:t>Diagnosed with dementia </a:t>
            </a:r>
            <a:endParaRPr lang="en-GB" dirty="0"/>
          </a:p>
        </p:txBody>
      </p:sp>
      <p:sp>
        <p:nvSpPr>
          <p:cNvPr id="10" name="Oval Callout 9"/>
          <p:cNvSpPr/>
          <p:nvPr/>
        </p:nvSpPr>
        <p:spPr>
          <a:xfrm>
            <a:off x="7806561" y="1217316"/>
            <a:ext cx="2911365" cy="1882497"/>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i="1" dirty="0" smtClean="0">
                <a:solidFill>
                  <a:sysClr val="windowText" lastClr="000000"/>
                </a:solidFill>
              </a:rPr>
              <a:t>Its great to meet new people</a:t>
            </a:r>
            <a:endParaRPr lang="en-GB" sz="2000" i="1" dirty="0">
              <a:solidFill>
                <a:sysClr val="windowText" lastClr="000000"/>
              </a:solidFill>
            </a:endParaRPr>
          </a:p>
        </p:txBody>
      </p:sp>
      <p:sp>
        <p:nvSpPr>
          <p:cNvPr id="12" name="Oval Callout 11"/>
          <p:cNvSpPr/>
          <p:nvPr/>
        </p:nvSpPr>
        <p:spPr>
          <a:xfrm>
            <a:off x="8397769" y="3180090"/>
            <a:ext cx="2446281" cy="1597004"/>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ysClr val="windowText" lastClr="000000"/>
                </a:solidFill>
              </a:rPr>
              <a:t>Its nice to know people care</a:t>
            </a:r>
            <a:endParaRPr lang="en-GB" dirty="0">
              <a:solidFill>
                <a:sysClr val="windowText" lastClr="000000"/>
              </a:solidFill>
            </a:endParaRPr>
          </a:p>
        </p:txBody>
      </p:sp>
      <p:sp>
        <p:nvSpPr>
          <p:cNvPr id="13" name="Oval Callout 12"/>
          <p:cNvSpPr/>
          <p:nvPr/>
        </p:nvSpPr>
        <p:spPr>
          <a:xfrm>
            <a:off x="7104993" y="5062935"/>
            <a:ext cx="3243756" cy="1390417"/>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ysClr val="windowText" lastClr="000000"/>
                </a:solidFill>
              </a:rPr>
              <a:t>Really enjoyed being with grandchildren today</a:t>
            </a:r>
            <a:endParaRPr lang="en-GB" dirty="0">
              <a:solidFill>
                <a:sysClr val="windowText" lastClr="000000"/>
              </a:solidFill>
            </a:endParaRPr>
          </a:p>
        </p:txBody>
      </p:sp>
      <p:sp>
        <p:nvSpPr>
          <p:cNvPr id="14" name="Oval Callout 13"/>
          <p:cNvSpPr/>
          <p:nvPr/>
        </p:nvSpPr>
        <p:spPr>
          <a:xfrm>
            <a:off x="446683" y="4790122"/>
            <a:ext cx="2343809" cy="1666044"/>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ysClr val="windowText" lastClr="000000"/>
                </a:solidFill>
              </a:rPr>
              <a:t>I feel better about myself</a:t>
            </a:r>
            <a:endParaRPr lang="en-GB" dirty="0">
              <a:solidFill>
                <a:sysClr val="windowText" lastClr="000000"/>
              </a:solidFill>
            </a:endParaRPr>
          </a:p>
        </p:txBody>
      </p:sp>
      <p:pic>
        <p:nvPicPr>
          <p:cNvPr id="15" name="Picture 14"/>
          <p:cNvPicPr/>
          <p:nvPr/>
        </p:nvPicPr>
        <p:blipFill>
          <a:blip r:embed="rId2">
            <a:extLst>
              <a:ext uri="{28A0092B-C50C-407E-A947-70E740481C1C}">
                <a14:useLocalDpi xmlns:a14="http://schemas.microsoft.com/office/drawing/2010/main" val="0"/>
              </a:ext>
            </a:extLst>
          </a:blip>
          <a:srcRect/>
          <a:stretch>
            <a:fillRect/>
          </a:stretch>
        </p:blipFill>
        <p:spPr bwMode="auto">
          <a:xfrm>
            <a:off x="10552248" y="284848"/>
            <a:ext cx="1355834" cy="1309935"/>
          </a:xfrm>
          <a:prstGeom prst="rect">
            <a:avLst/>
          </a:prstGeom>
          <a:noFill/>
        </p:spPr>
      </p:pic>
    </p:spTree>
    <p:extLst>
      <p:ext uri="{BB962C8B-B14F-4D97-AF65-F5344CB8AC3E}">
        <p14:creationId xmlns:p14="http://schemas.microsoft.com/office/powerpoint/2010/main" val="424930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9" presetID="1"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wheel(1)">
                                      <p:cBhvr>
                                        <p:cTn id="34" dur="2000"/>
                                        <p:tgtEl>
                                          <p:spTgt spid="4">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Effect transition="in" filter="fade">
                                      <p:cBhvr>
                                        <p:cTn id="39" dur="500"/>
                                        <p:tgtEl>
                                          <p:spTgt spid="6">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down)">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ppt_x"/>
                                          </p:val>
                                        </p:tav>
                                        <p:tav tm="100000">
                                          <p:val>
                                            <p:strVal val="#ppt_x"/>
                                          </p:val>
                                        </p:tav>
                                      </p:tavLst>
                                    </p:anim>
                                    <p:anim calcmode="lin" valueType="num">
                                      <p:cBhvr additive="base">
                                        <p:cTn id="5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9">
                                            <p:txEl>
                                              <p:pRg st="0" end="0"/>
                                            </p:txEl>
                                          </p:spTgt>
                                        </p:tgtEl>
                                        <p:attrNameLst>
                                          <p:attrName>style.visibility</p:attrName>
                                        </p:attrNameLst>
                                      </p:cBhvr>
                                      <p:to>
                                        <p:strVal val="visible"/>
                                      </p:to>
                                    </p:set>
                                    <p:anim calcmode="lin" valueType="num">
                                      <p:cBhvr additive="base">
                                        <p:cTn id="6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500"/>
                                        <p:tgtEl>
                                          <p:spTgt spid="8"/>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barn(inVertical)">
                                      <p:cBhvr>
                                        <p:cTn id="77" dur="500"/>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nodeType="click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randombar(horizontal)">
                                      <p:cBhvr>
                                        <p:cTn id="8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10"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3086" y="2852057"/>
            <a:ext cx="9938657" cy="1569660"/>
          </a:xfrm>
          <a:prstGeom prst="rect">
            <a:avLst/>
          </a:prstGeom>
          <a:noFill/>
        </p:spPr>
        <p:txBody>
          <a:bodyPr wrap="square" rtlCol="0">
            <a:spAutoFit/>
          </a:bodyPr>
          <a:lstStyle/>
          <a:p>
            <a:r>
              <a:rPr lang="en-GB" sz="9600" dirty="0" smtClean="0"/>
              <a:t>Any Questions</a:t>
            </a:r>
            <a:endParaRPr lang="en-GB" sz="9600"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4146005" y="947057"/>
            <a:ext cx="3196409" cy="2242457"/>
          </a:xfrm>
          <a:prstGeom prst="rect">
            <a:avLst/>
          </a:prstGeom>
          <a:noFill/>
        </p:spPr>
      </p:pic>
    </p:spTree>
    <p:extLst>
      <p:ext uri="{BB962C8B-B14F-4D97-AF65-F5344CB8AC3E}">
        <p14:creationId xmlns:p14="http://schemas.microsoft.com/office/powerpoint/2010/main" val="155700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TotalTime>
  <Words>285</Words>
  <Application>Microsoft Office PowerPoint</Application>
  <PresentationFormat>Widescreen</PresentationFormat>
  <Paragraphs>45</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Calibri Light</vt:lpstr>
      <vt:lpstr>Roboto</vt:lpstr>
      <vt:lpstr>Source Sans Pro</vt:lpstr>
      <vt:lpstr>Trebuchet MS</vt:lpstr>
      <vt:lpstr>Wingdings 3</vt:lpstr>
      <vt:lpstr>Office Theme</vt:lpstr>
      <vt:lpstr>Simply Well  Simply be a friend</vt:lpstr>
      <vt:lpstr>  The aim of the program was to bring our senior citizen together to enjoy activities and make new friends</vt:lpstr>
      <vt:lpstr>Meet the animals</vt:lpstr>
      <vt:lpstr> Angling in Age Angling provides a range of physical activity levels and encourages activity amongst the inactive Angling allows for gradual increases in participation frequency, duration and intensity as confidence, fitness and skills develop. Angling encourages therapeutic engagement and contact with ‘blue-green spaces’,</vt:lpstr>
      <vt:lpstr> Horticulture at AppleCast</vt:lpstr>
      <vt:lpstr>Arts and crafts </vt:lpstr>
      <vt:lpstr>Memory Lane  Singing can improve brain activity, well-being, and mood. The memory lane sessions aimed people coming together to have afternoon tea whilst enjoying a sing along and reminisce of old times. The session went really with gentle exercise through out (swinging of arms and swaying) Theses session have become the most asked for coming up to WINTER    </vt:lpstr>
      <vt:lpstr>What have we discovered through our                            activities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Simply Well Simply being a friend</dc:title>
  <dc:creator>Neil Farnworth</dc:creator>
  <cp:lastModifiedBy>Vicky Attwood</cp:lastModifiedBy>
  <cp:revision>17</cp:revision>
  <dcterms:created xsi:type="dcterms:W3CDTF">2019-10-07T07:50:28Z</dcterms:created>
  <dcterms:modified xsi:type="dcterms:W3CDTF">2019-10-07T13:18:42Z</dcterms:modified>
</cp:coreProperties>
</file>