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4"/>
  </p:handoutMasterIdLst>
  <p:sldIdLst>
    <p:sldId id="265" r:id="rId2"/>
    <p:sldId id="256" r:id="rId3"/>
    <p:sldId id="257" r:id="rId4"/>
    <p:sldId id="258" r:id="rId5"/>
    <p:sldId id="259" r:id="rId6"/>
    <p:sldId id="260" r:id="rId7"/>
    <p:sldId id="261" r:id="rId8"/>
    <p:sldId id="264" r:id="rId9"/>
    <p:sldId id="266" r:id="rId10"/>
    <p:sldId id="267" r:id="rId11"/>
    <p:sldId id="268" r:id="rId12"/>
    <p:sldId id="262" r:id="rId13"/>
  </p:sldIdLst>
  <p:sldSz cx="12192000" cy="6858000"/>
  <p:notesSz cx="6797675" cy="9926638"/>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5" d="100"/>
          <a:sy n="85" d="100"/>
        </p:scale>
        <p:origin x="180"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entury Gothic" pitchFamily="34" charset="0"/>
              </a:defRPr>
            </a:lvl1pPr>
          </a:lstStyle>
          <a:p>
            <a:pPr>
              <a:defRPr/>
            </a:pPr>
            <a:endParaRPr lang="en-GB"/>
          </a:p>
        </p:txBody>
      </p:sp>
      <p:sp>
        <p:nvSpPr>
          <p:cNvPr id="30723"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entury Gothic" pitchFamily="34" charset="0"/>
              </a:defRPr>
            </a:lvl1pPr>
          </a:lstStyle>
          <a:p>
            <a:pPr>
              <a:defRPr/>
            </a:pPr>
            <a:fld id="{74EC3ACF-484B-4596-B723-F1CB825A0C0B}" type="datetimeFigureOut">
              <a:rPr lang="en-GB"/>
              <a:pPr>
                <a:defRPr/>
              </a:pPr>
              <a:t>07/10/2019</a:t>
            </a:fld>
            <a:endParaRPr lang="en-GB"/>
          </a:p>
        </p:txBody>
      </p:sp>
      <p:sp>
        <p:nvSpPr>
          <p:cNvPr id="30724"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entury Gothic" pitchFamily="34" charset="0"/>
              </a:defRPr>
            </a:lvl1pPr>
          </a:lstStyle>
          <a:p>
            <a:pPr>
              <a:defRPr/>
            </a:pPr>
            <a:endParaRPr lang="en-GB"/>
          </a:p>
        </p:txBody>
      </p:sp>
      <p:sp>
        <p:nvSpPr>
          <p:cNvPr id="30725"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entury Gothic" pitchFamily="34" charset="0"/>
              </a:defRPr>
            </a:lvl1pPr>
          </a:lstStyle>
          <a:p>
            <a:pPr>
              <a:defRPr/>
            </a:pPr>
            <a:fld id="{C7D56FF8-E872-4125-A2CD-DF0F42AA559A}"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20233192-24B2-4071-B80B-3402D0AAE875}" type="datetimeFigureOut">
              <a:rPr lang="en-US"/>
              <a:pPr>
                <a:defRPr/>
              </a:pPr>
              <a:t>10/7/2019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09A3454-01C3-4EAA-8381-BD126DA7F60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9CF5F063-8087-4879-A2E6-A0ADA2127B8F}" type="datetimeFigureOut">
              <a:rPr lang="en-US"/>
              <a:pPr>
                <a:defRPr/>
              </a:pPr>
              <a:t>10/7/2019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F257F18-52A9-4549-9AF9-5EBDE720FEE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15F9B503-DD08-4293-A07D-73FB27386577}" type="datetimeFigureOut">
              <a:rPr lang="en-US"/>
              <a:pPr>
                <a:defRPr/>
              </a:pPr>
              <a:t>10/7/2019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CAE6813-5FE4-433F-A2A6-3943A60A389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11"/>
          <p:cNvSpPr txBox="1"/>
          <p:nvPr/>
        </p:nvSpPr>
        <p:spPr>
          <a:xfrm>
            <a:off x="898525" y="971550"/>
            <a:ext cx="801688" cy="1970088"/>
          </a:xfrm>
          <a:prstGeom prst="rect">
            <a:avLst/>
          </a:prstGeom>
          <a:noFill/>
        </p:spPr>
        <p:txBody>
          <a:bodyPr>
            <a:spAutoFit/>
          </a:bodyPr>
          <a:lstStyle/>
          <a:p>
            <a:pPr algn="r" fontAlgn="auto">
              <a:spcBef>
                <a:spcPts val="0"/>
              </a:spcBef>
              <a:spcAft>
                <a:spcPts val="0"/>
              </a:spcAft>
              <a:defRPr/>
            </a:pPr>
            <a:r>
              <a:rPr lang="en-US" sz="12200" dirty="0">
                <a:solidFill>
                  <a:schemeClr val="accent1">
                    <a:lumMod val="60000"/>
                    <a:lumOff val="40000"/>
                  </a:schemeClr>
                </a:solidFill>
                <a:latin typeface="Arial"/>
                <a:ea typeface="+mj-ea"/>
                <a:cs typeface="+mj-cs"/>
              </a:rPr>
              <a:t>“</a:t>
            </a:r>
          </a:p>
        </p:txBody>
      </p:sp>
      <p:sp>
        <p:nvSpPr>
          <p:cNvPr id="6" name="TextBox 10"/>
          <p:cNvSpPr txBox="1"/>
          <p:nvPr/>
        </p:nvSpPr>
        <p:spPr>
          <a:xfrm>
            <a:off x="9329738" y="2613025"/>
            <a:ext cx="803275" cy="1970088"/>
          </a:xfrm>
          <a:prstGeom prst="rect">
            <a:avLst/>
          </a:prstGeom>
          <a:noFill/>
        </p:spPr>
        <p:txBody>
          <a:bodyPr>
            <a:spAutoFit/>
          </a:bodyPr>
          <a:lstStyle/>
          <a:p>
            <a:pPr algn="r" fontAlgn="auto">
              <a:spcBef>
                <a:spcPts val="0"/>
              </a:spcBef>
              <a:spcAft>
                <a:spcPts val="0"/>
              </a:spcAft>
              <a:defRPr/>
            </a:pPr>
            <a:r>
              <a:rPr lang="en-US" sz="12200" dirty="0">
                <a:solidFill>
                  <a:schemeClr val="accent1">
                    <a:lumMod val="60000"/>
                    <a:lumOff val="40000"/>
                  </a:schemeClr>
                </a:solidFill>
                <a:latin typeface="Arial"/>
                <a:ea typeface="+mj-ea"/>
                <a:cs typeface="+mj-cs"/>
              </a:rPr>
              <a:t>”</a:t>
            </a:r>
          </a:p>
        </p:txBody>
      </p:sp>
      <p:sp>
        <p:nvSpPr>
          <p:cNvPr id="2" name="Title 1"/>
          <p:cNvSpPr>
            <a:spLocks noGrp="1"/>
          </p:cNvSpPr>
          <p:nvPr>
            <p:ph type="title"/>
          </p:nvPr>
        </p:nvSpPr>
        <p:spPr>
          <a:xfrm>
            <a:off x="1574800"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3"/>
          <p:cNvSpPr>
            <a:spLocks noGrp="1"/>
          </p:cNvSpPr>
          <p:nvPr>
            <p:ph type="dt" sz="half" idx="14"/>
          </p:nvPr>
        </p:nvSpPr>
        <p:spPr/>
        <p:txBody>
          <a:bodyPr/>
          <a:lstStyle>
            <a:lvl1pPr>
              <a:defRPr/>
            </a:lvl1pPr>
          </a:lstStyle>
          <a:p>
            <a:pPr>
              <a:defRPr/>
            </a:pPr>
            <a:fld id="{4D858ED8-B207-40FF-A83C-3394C635ABEC}" type="datetimeFigureOut">
              <a:rPr lang="en-US"/>
              <a:pPr>
                <a:defRPr/>
              </a:pPr>
              <a:t>10/7/2019</a:t>
            </a:fld>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E02D799C-392C-4A00-AE64-A0B1BF88B27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F05946F0-98D1-4E49-A556-EE4860FE720E}" type="datetimeFigureOut">
              <a:rPr lang="en-US"/>
              <a:pPr>
                <a:defRPr/>
              </a:pPr>
              <a:t>10/7/2019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304DA15-4F36-45EE-9847-C509CFFB3133}"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cxnSp>
        <p:nvCxnSpPr>
          <p:cNvPr id="9" name="Straight Connector 16"/>
          <p:cNvCxnSpPr/>
          <p:nvPr/>
        </p:nvCxnSpPr>
        <p:spPr>
          <a:xfrm>
            <a:off x="3725863"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17"/>
          <p:cNvCxnSpPr/>
          <p:nvPr/>
        </p:nvCxnSpPr>
        <p:spPr>
          <a:xfrm>
            <a:off x="6962775" y="2133600"/>
            <a:ext cx="0" cy="3967163"/>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Date Placeholder 3"/>
          <p:cNvSpPr>
            <a:spLocks noGrp="1"/>
          </p:cNvSpPr>
          <p:nvPr>
            <p:ph type="dt" sz="half" idx="18"/>
          </p:nvPr>
        </p:nvSpPr>
        <p:spPr/>
        <p:txBody>
          <a:bodyPr/>
          <a:lstStyle>
            <a:lvl1pPr>
              <a:defRPr/>
            </a:lvl1pPr>
          </a:lstStyle>
          <a:p>
            <a:pPr>
              <a:defRPr/>
            </a:pPr>
            <a:fld id="{7A8EF5CC-3633-4E3D-85A2-974352501DE2}" type="datetimeFigureOut">
              <a:rPr lang="en-US"/>
              <a:pPr>
                <a:defRPr/>
              </a:pPr>
              <a:t>10/7/2019</a:t>
            </a:fld>
            <a:endParaRPr lang="en-US"/>
          </a:p>
        </p:txBody>
      </p:sp>
      <p:sp>
        <p:nvSpPr>
          <p:cNvPr id="12" name="Footer Placeholder 4"/>
          <p:cNvSpPr>
            <a:spLocks noGrp="1"/>
          </p:cNvSpPr>
          <p:nvPr>
            <p:ph type="ftr" sz="quarter" idx="19"/>
          </p:nvPr>
        </p:nvSpPr>
        <p:spPr/>
        <p:txBody>
          <a:bodyPr/>
          <a:lstStyle>
            <a:lvl1pPr>
              <a:defRPr/>
            </a:lvl1pPr>
          </a:lstStyle>
          <a:p>
            <a:pPr>
              <a:defRPr/>
            </a:pPr>
            <a:endParaRPr lang="en-US"/>
          </a:p>
        </p:txBody>
      </p:sp>
      <p:sp>
        <p:nvSpPr>
          <p:cNvPr id="13" name="Slide Number Placeholder 5"/>
          <p:cNvSpPr>
            <a:spLocks noGrp="1"/>
          </p:cNvSpPr>
          <p:nvPr>
            <p:ph type="sldNum" sz="quarter" idx="20"/>
          </p:nvPr>
        </p:nvSpPr>
        <p:spPr/>
        <p:txBody>
          <a:bodyPr/>
          <a:lstStyle>
            <a:lvl1pPr>
              <a:defRPr/>
            </a:lvl1pPr>
          </a:lstStyle>
          <a:p>
            <a:pPr>
              <a:defRPr/>
            </a:pPr>
            <a:fld id="{674D5250-4B17-435B-8ED4-124839EF1099}"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cxnSp>
        <p:nvCxnSpPr>
          <p:cNvPr id="12" name="Straight Connector 16"/>
          <p:cNvCxnSpPr/>
          <p:nvPr/>
        </p:nvCxnSpPr>
        <p:spPr>
          <a:xfrm>
            <a:off x="3725863"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7"/>
          <p:cNvCxnSpPr/>
          <p:nvPr/>
        </p:nvCxnSpPr>
        <p:spPr>
          <a:xfrm>
            <a:off x="6962775" y="2133600"/>
            <a:ext cx="0" cy="3967163"/>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2" name="Text Placeholder 3"/>
          <p:cNvSpPr>
            <a:spLocks noGrp="1"/>
          </p:cNvSpPr>
          <p:nvPr>
            <p:ph type="body" sz="half" idx="18"/>
          </p:nvPr>
        </p:nvSpPr>
        <p:spPr>
          <a:xfrm>
            <a:off x="652463" y="4827211"/>
            <a:ext cx="2940050"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3" name="Text Placeholder 3"/>
          <p:cNvSpPr>
            <a:spLocks noGrp="1"/>
          </p:cNvSpPr>
          <p:nvPr>
            <p:ph type="body" sz="half" idx="19"/>
          </p:nvPr>
        </p:nvSpPr>
        <p:spPr>
          <a:xfrm>
            <a:off x="3888022" y="4827210"/>
            <a:ext cx="2934406"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4" name="Text Placeholder 3"/>
          <p:cNvSpPr>
            <a:spLocks noGrp="1"/>
          </p:cNvSpPr>
          <p:nvPr>
            <p:ph type="body" sz="half" idx="20"/>
          </p:nvPr>
        </p:nvSpPr>
        <p:spPr>
          <a:xfrm>
            <a:off x="7124575" y="4827208"/>
            <a:ext cx="2935997"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5" name="Date Placeholder 3"/>
          <p:cNvSpPr>
            <a:spLocks noGrp="1"/>
          </p:cNvSpPr>
          <p:nvPr>
            <p:ph type="dt" sz="half" idx="23"/>
          </p:nvPr>
        </p:nvSpPr>
        <p:spPr/>
        <p:txBody>
          <a:bodyPr/>
          <a:lstStyle>
            <a:lvl1pPr>
              <a:defRPr/>
            </a:lvl1pPr>
          </a:lstStyle>
          <a:p>
            <a:pPr>
              <a:defRPr/>
            </a:pPr>
            <a:fld id="{B09326C2-8070-4415-95BF-F2B0AFAE110B}" type="datetimeFigureOut">
              <a:rPr lang="en-US"/>
              <a:pPr>
                <a:defRPr/>
              </a:pPr>
              <a:t>10/7/2019</a:t>
            </a:fld>
            <a:endParaRPr lang="en-US"/>
          </a:p>
        </p:txBody>
      </p:sp>
      <p:sp>
        <p:nvSpPr>
          <p:cNvPr id="16" name="Footer Placeholder 4"/>
          <p:cNvSpPr>
            <a:spLocks noGrp="1"/>
          </p:cNvSpPr>
          <p:nvPr>
            <p:ph type="ftr" sz="quarter" idx="24"/>
          </p:nvPr>
        </p:nvSpPr>
        <p:spPr/>
        <p:txBody>
          <a:bodyPr/>
          <a:lstStyle>
            <a:lvl1pPr>
              <a:defRPr/>
            </a:lvl1pPr>
          </a:lstStyle>
          <a:p>
            <a:pPr>
              <a:defRPr/>
            </a:pPr>
            <a:endParaRPr lang="en-US"/>
          </a:p>
        </p:txBody>
      </p:sp>
      <p:sp>
        <p:nvSpPr>
          <p:cNvPr id="17" name="Slide Number Placeholder 5"/>
          <p:cNvSpPr>
            <a:spLocks noGrp="1"/>
          </p:cNvSpPr>
          <p:nvPr>
            <p:ph type="sldNum" sz="quarter" idx="25"/>
          </p:nvPr>
        </p:nvSpPr>
        <p:spPr/>
        <p:txBody>
          <a:bodyPr/>
          <a:lstStyle>
            <a:lvl1pPr>
              <a:defRPr/>
            </a:lvl1pPr>
          </a:lstStyle>
          <a:p>
            <a:pPr>
              <a:defRPr/>
            </a:pPr>
            <a:fld id="{041B8296-7420-4894-A5BC-9AF5B7B37B63}"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FAF8EA64-B5D9-46EC-946E-DCFB205A298F}" type="datetimeFigureOut">
              <a:rPr lang="en-US"/>
              <a:pPr>
                <a:defRPr/>
              </a:pPr>
              <a:t>10/7/2019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FD37DA1-58B3-4A76-A7AD-BDCACABE174F}"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55497387-9D04-4D3C-9A58-2D2FC469D655}" type="datetimeFigureOut">
              <a:rPr lang="en-US"/>
              <a:pPr>
                <a:defRPr/>
              </a:pPr>
              <a:t>10/7/2019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28E914D-4829-4C2D-AD1F-A5783F6D2C3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9E1F9D1D-10A0-4FE1-8FF5-52EB9701A8FA}" type="datetimeFigureOut">
              <a:rPr lang="en-US"/>
              <a:pPr>
                <a:defRPr/>
              </a:pPr>
              <a:t>10/7/2019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BB4160-F53A-43AC-89AD-45484F8B56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37C7F99F-4E09-4307-A9E1-CAF97D4DA175}" type="datetimeFigureOut">
              <a:rPr lang="en-US"/>
              <a:pPr>
                <a:defRPr/>
              </a:pPr>
              <a:t>10/7/2019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2DE20A-17B1-4E40-A26C-4A7A52B5535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91772AFB-8AB4-4DC0-972B-4ACC44FC32A9}" type="datetimeFigureOut">
              <a:rPr lang="en-US"/>
              <a:pPr>
                <a:defRPr/>
              </a:pPr>
              <a:t>10/7/2019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094ED46-13E5-4864-A4B4-842498942EF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0530FA1C-3919-4627-9936-5728805CAB34}" type="datetimeFigureOut">
              <a:rPr lang="en-US"/>
              <a:pPr>
                <a:defRPr/>
              </a:pPr>
              <a:t>10/7/2019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4CAD1F2-EF84-4742-B0DE-391F4532195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D30131A4-B340-4CE8-8ECB-A110DE952EDE}" type="datetimeFigureOut">
              <a:rPr lang="en-US"/>
              <a:pPr>
                <a:defRPr/>
              </a:pPr>
              <a:t>10/7/2019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A5BD338-B4F9-4733-9649-A72350490F1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AEA89EE-F7DF-455A-BF8B-50E156530F77}" type="datetimeFigureOut">
              <a:rPr lang="en-US"/>
              <a:pPr>
                <a:defRPr/>
              </a:pPr>
              <a:t>10/7/2019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1DBC154-885B-4FCA-8A43-FCC934335BA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F2F272E0-A9BA-4020-85E8-4A7973BD8616}" type="datetimeFigureOut">
              <a:rPr lang="en-US"/>
              <a:pPr>
                <a:defRPr/>
              </a:pPr>
              <a:t>10/7/2019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BB0ABB9-398E-47E3-AC77-6FB83312535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DA735976-1CFF-4497-A121-0771AF8B8205}" type="datetimeFigureOut">
              <a:rPr lang="en-US"/>
              <a:pPr>
                <a:defRPr/>
              </a:pPr>
              <a:t>10/7/2019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C5851C0-3CF3-47C9-87CB-DEAEA9AD060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7"/>
          <p:cNvPicPr>
            <a:picLocks noChangeAspect="1"/>
          </p:cNvPicPr>
          <p:nvPr/>
        </p:nvPicPr>
        <p:blipFill>
          <a:blip r:embed="rId19"/>
          <a:srcRect l="3644"/>
          <a:stretch>
            <a:fillRect/>
          </a:stretch>
        </p:blipFill>
        <p:spPr bwMode="auto">
          <a:xfrm>
            <a:off x="0" y="2670175"/>
            <a:ext cx="4035425" cy="4187825"/>
          </a:xfrm>
          <a:prstGeom prst="rect">
            <a:avLst/>
          </a:prstGeom>
          <a:noFill/>
          <a:ln w="9525">
            <a:noFill/>
            <a:miter lim="800000"/>
            <a:headEnd/>
            <a:tailEnd/>
          </a:ln>
        </p:spPr>
      </p:pic>
      <p:pic>
        <p:nvPicPr>
          <p:cNvPr id="1027" name="Picture 6"/>
          <p:cNvPicPr>
            <a:picLocks noChangeAspect="1"/>
          </p:cNvPicPr>
          <p:nvPr/>
        </p:nvPicPr>
        <p:blipFill>
          <a:blip r:embed="rId20"/>
          <a:srcRect l="35640"/>
          <a:stretch>
            <a:fillRect/>
          </a:stretch>
        </p:blipFill>
        <p:spPr bwMode="auto">
          <a:xfrm>
            <a:off x="0" y="2892425"/>
            <a:ext cx="1522413" cy="2365375"/>
          </a:xfrm>
          <a:prstGeom prst="rect">
            <a:avLst/>
          </a:prstGeom>
          <a:noFill/>
          <a:ln w="9525">
            <a:noFill/>
            <a:miter lim="800000"/>
            <a:headEnd/>
            <a:tailEnd/>
          </a:ln>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031" name="Picture 8"/>
          <p:cNvPicPr>
            <a:picLocks noChangeAspect="1"/>
          </p:cNvPicPr>
          <p:nvPr/>
        </p:nvPicPr>
        <p:blipFill>
          <a:blip r:embed="rId21"/>
          <a:srcRect t="28813"/>
          <a:stretch>
            <a:fillRect/>
          </a:stretch>
        </p:blipFill>
        <p:spPr bwMode="auto">
          <a:xfrm>
            <a:off x="7999413" y="0"/>
            <a:ext cx="1603375" cy="1141413"/>
          </a:xfrm>
          <a:prstGeom prst="rect">
            <a:avLst/>
          </a:prstGeom>
          <a:noFill/>
          <a:ln w="9525">
            <a:noFill/>
            <a:miter lim="800000"/>
            <a:headEnd/>
            <a:tailEnd/>
          </a:ln>
        </p:spPr>
      </p:pic>
      <p:pic>
        <p:nvPicPr>
          <p:cNvPr id="1032" name="Picture 9"/>
          <p:cNvPicPr>
            <a:picLocks noChangeAspect="1"/>
          </p:cNvPicPr>
          <p:nvPr/>
        </p:nvPicPr>
        <p:blipFill>
          <a:blip r:embed="rId22"/>
          <a:srcRect b="23320"/>
          <a:stretch>
            <a:fillRect/>
          </a:stretch>
        </p:blipFill>
        <p:spPr bwMode="auto">
          <a:xfrm>
            <a:off x="8609013" y="6096000"/>
            <a:ext cx="993775" cy="762000"/>
          </a:xfrm>
          <a:prstGeom prst="rect">
            <a:avLst/>
          </a:prstGeom>
          <a:noFill/>
          <a:ln w="9525">
            <a:noFill/>
            <a:miter lim="800000"/>
            <a:headEnd/>
            <a:tailEnd/>
          </a:ln>
        </p:spPr>
      </p:pic>
      <p:sp>
        <p:nvSpPr>
          <p:cNvPr id="14" name="Rectangle 13"/>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34" name="Title Placeholder 1"/>
          <p:cNvSpPr>
            <a:spLocks noGrp="1"/>
          </p:cNvSpPr>
          <p:nvPr>
            <p:ph type="title"/>
          </p:nvPr>
        </p:nvSpPr>
        <p:spPr bwMode="auto">
          <a:xfrm>
            <a:off x="646113" y="452438"/>
            <a:ext cx="9404350" cy="14001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35" name="Text Placeholder 2"/>
          <p:cNvSpPr>
            <a:spLocks noGrp="1"/>
          </p:cNvSpPr>
          <p:nvPr>
            <p:ph type="body" idx="1"/>
          </p:nvPr>
        </p:nvSpPr>
        <p:spPr bwMode="auto">
          <a:xfrm>
            <a:off x="1103313" y="2052638"/>
            <a:ext cx="8947150" cy="4195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rot="5400000">
            <a:off x="10155238" y="1790700"/>
            <a:ext cx="990600" cy="304800"/>
          </a:xfrm>
          <a:prstGeom prst="rect">
            <a:avLst/>
          </a:prstGeom>
        </p:spPr>
        <p:txBody>
          <a:bodyPr vert="horz" lIns="91440" tIns="45720" rIns="91440" bIns="45720" rtlCol="0" anchor="t"/>
          <a:lstStyle>
            <a:lvl1pPr algn="l" fontAlgn="auto">
              <a:spcBef>
                <a:spcPts val="0"/>
              </a:spcBef>
              <a:spcAft>
                <a:spcPts val="0"/>
              </a:spcAft>
              <a:defRPr sz="1100" b="0" i="0">
                <a:solidFill>
                  <a:schemeClr val="tx1">
                    <a:tint val="75000"/>
                    <a:alpha val="60000"/>
                  </a:schemeClr>
                </a:solidFill>
                <a:latin typeface="+mn-lt"/>
              </a:defRPr>
            </a:lvl1pPr>
          </a:lstStyle>
          <a:p>
            <a:pPr>
              <a:defRPr/>
            </a:pPr>
            <a:fld id="{8DCC9E9B-1A0B-475D-8398-3634A40E635B}" type="datetimeFigureOut">
              <a:rPr lang="en-US"/>
              <a:pPr>
                <a:defRPr/>
              </a:pPr>
              <a:t>10/7/2019</a:t>
            </a:fld>
            <a:endParaRPr lang="en-US"/>
          </a:p>
        </p:txBody>
      </p:sp>
      <p:sp>
        <p:nvSpPr>
          <p:cNvPr id="5" name="Footer Placeholder 4"/>
          <p:cNvSpPr>
            <a:spLocks noGrp="1"/>
          </p:cNvSpPr>
          <p:nvPr>
            <p:ph type="ftr" sz="quarter" idx="3"/>
          </p:nvPr>
        </p:nvSpPr>
        <p:spPr>
          <a:xfrm rot="5400000">
            <a:off x="8951118" y="3225007"/>
            <a:ext cx="3859213" cy="304800"/>
          </a:xfrm>
          <a:prstGeom prst="rect">
            <a:avLst/>
          </a:prstGeom>
        </p:spPr>
        <p:txBody>
          <a:bodyPr vert="horz" lIns="91440" tIns="45720" rIns="91440" bIns="45720" rtlCol="0" anchor="b"/>
          <a:lstStyle>
            <a:lvl1pPr algn="l" fontAlgn="auto">
              <a:spcBef>
                <a:spcPts val="0"/>
              </a:spcBef>
              <a:spcAft>
                <a:spcPts val="0"/>
              </a:spcAft>
              <a:defRPr sz="1100" b="0" i="0">
                <a:solidFill>
                  <a:schemeClr val="tx1">
                    <a:tint val="75000"/>
                    <a:alpha val="60000"/>
                  </a:schemeClr>
                </a:solidFill>
                <a:latin typeface="+mn-lt"/>
              </a:defRPr>
            </a:lvl1pPr>
          </a:lstStyle>
          <a:p>
            <a:pPr>
              <a:defRPr/>
            </a:pPr>
            <a:endParaRPr lang="en-US"/>
          </a:p>
        </p:txBody>
      </p:sp>
      <p:sp>
        <p:nvSpPr>
          <p:cNvPr id="6" name="Slide Number Placeholder 5"/>
          <p:cNvSpPr>
            <a:spLocks noGrp="1"/>
          </p:cNvSpPr>
          <p:nvPr>
            <p:ph type="sldNum" sz="quarter" idx="4"/>
          </p:nvPr>
        </p:nvSpPr>
        <p:spPr bwMode="gray">
          <a:xfrm>
            <a:off x="10352088" y="295275"/>
            <a:ext cx="838200" cy="768350"/>
          </a:xfrm>
          <a:prstGeom prst="rect">
            <a:avLst/>
          </a:prstGeom>
        </p:spPr>
        <p:txBody>
          <a:bodyPr vert="horz" lIns="91440" tIns="45720" rIns="91440" bIns="45720" rtlCol="0" anchor="b"/>
          <a:lstStyle>
            <a:lvl1pPr algn="ctr" fontAlgn="auto">
              <a:spcBef>
                <a:spcPts val="0"/>
              </a:spcBef>
              <a:spcAft>
                <a:spcPts val="0"/>
              </a:spcAft>
              <a:defRPr sz="2800" b="0" i="0">
                <a:solidFill>
                  <a:schemeClr val="tx1">
                    <a:tint val="75000"/>
                  </a:schemeClr>
                </a:solidFill>
                <a:latin typeface="+mn-lt"/>
              </a:defRPr>
            </a:lvl1pPr>
          </a:lstStyle>
          <a:p>
            <a:pPr>
              <a:defRPr/>
            </a:pPr>
            <a:fld id="{E2CC6D16-39BB-4EC4-9E87-301EFDFC9831}"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 id="2147483655" r:id="rId11"/>
    <p:sldLayoutId id="2147483666" r:id="rId12"/>
    <p:sldLayoutId id="2147483654" r:id="rId13"/>
    <p:sldLayoutId id="2147483667" r:id="rId14"/>
    <p:sldLayoutId id="2147483668" r:id="rId15"/>
    <p:sldLayoutId id="2147483653" r:id="rId16"/>
    <p:sldLayoutId id="2147483652" r:id="rId17"/>
  </p:sldLayoutIdLst>
  <p:hf sldNum="0" hdr="0" ftr="0" dt="0"/>
  <p:txStyles>
    <p:titleStyle>
      <a:lvl1pPr algn="l" defTabSz="457200" rtl="0" eaLnBrk="0" fontAlgn="base" hangingPunct="0">
        <a:spcBef>
          <a:spcPct val="0"/>
        </a:spcBef>
        <a:spcAft>
          <a:spcPct val="0"/>
        </a:spcAft>
        <a:defRPr sz="4200" kern="1200">
          <a:solidFill>
            <a:schemeClr val="tx2"/>
          </a:solidFill>
          <a:latin typeface="+mj-lt"/>
          <a:ea typeface="+mj-ea"/>
          <a:cs typeface="+mj-cs"/>
        </a:defRPr>
      </a:lvl1pPr>
      <a:lvl2pPr algn="l" defTabSz="457200" rtl="0" eaLnBrk="0" fontAlgn="base" hangingPunct="0">
        <a:spcBef>
          <a:spcPct val="0"/>
        </a:spcBef>
        <a:spcAft>
          <a:spcPct val="0"/>
        </a:spcAft>
        <a:defRPr sz="4200">
          <a:solidFill>
            <a:schemeClr val="tx2"/>
          </a:solidFill>
          <a:latin typeface="Century Gothic" pitchFamily="34" charset="0"/>
        </a:defRPr>
      </a:lvl2pPr>
      <a:lvl3pPr algn="l" defTabSz="457200" rtl="0" eaLnBrk="0" fontAlgn="base" hangingPunct="0">
        <a:spcBef>
          <a:spcPct val="0"/>
        </a:spcBef>
        <a:spcAft>
          <a:spcPct val="0"/>
        </a:spcAft>
        <a:defRPr sz="4200">
          <a:solidFill>
            <a:schemeClr val="tx2"/>
          </a:solidFill>
          <a:latin typeface="Century Gothic" pitchFamily="34" charset="0"/>
        </a:defRPr>
      </a:lvl3pPr>
      <a:lvl4pPr algn="l" defTabSz="457200" rtl="0" eaLnBrk="0" fontAlgn="base" hangingPunct="0">
        <a:spcBef>
          <a:spcPct val="0"/>
        </a:spcBef>
        <a:spcAft>
          <a:spcPct val="0"/>
        </a:spcAft>
        <a:defRPr sz="4200">
          <a:solidFill>
            <a:schemeClr val="tx2"/>
          </a:solidFill>
          <a:latin typeface="Century Gothic" pitchFamily="34" charset="0"/>
        </a:defRPr>
      </a:lvl4pPr>
      <a:lvl5pPr algn="l" defTabSz="457200" rtl="0" eaLnBrk="0" fontAlgn="base" hangingPunct="0">
        <a:spcBef>
          <a:spcPct val="0"/>
        </a:spcBef>
        <a:spcAft>
          <a:spcPct val="0"/>
        </a:spcAft>
        <a:defRPr sz="4200">
          <a:solidFill>
            <a:schemeClr val="tx2"/>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rgbClr val="EF53A5"/>
        </a:buClr>
        <a:buSzPct val="80000"/>
        <a:buFont typeface="Wingdings 3" pitchFamily="18" charset="2"/>
        <a:buChar char=""/>
        <a:defRPr sz="2000" kern="1200">
          <a:solidFill>
            <a:schemeClr val="tx1"/>
          </a:solidFill>
          <a:latin typeface="+mj-lt"/>
          <a:ea typeface="+mj-ea"/>
          <a:cs typeface="+mj-cs"/>
        </a:defRPr>
      </a:lvl1pPr>
      <a:lvl2pPr marL="742950" indent="-285750" algn="l" defTabSz="457200" rtl="0" eaLnBrk="0" fontAlgn="base" hangingPunct="0">
        <a:spcBef>
          <a:spcPts val="1000"/>
        </a:spcBef>
        <a:spcAft>
          <a:spcPct val="0"/>
        </a:spcAft>
        <a:buClr>
          <a:srgbClr val="EF53A5"/>
        </a:buClr>
        <a:buSzPct val="80000"/>
        <a:buFont typeface="Wingdings 3" pitchFamily="18" charset="2"/>
        <a:buChar char=""/>
        <a:defRPr sz="2800" kern="1200">
          <a:solidFill>
            <a:schemeClr val="tx1"/>
          </a:solidFill>
          <a:latin typeface="+mj-lt"/>
          <a:ea typeface="+mj-ea"/>
          <a:cs typeface="+mj-cs"/>
        </a:defRPr>
      </a:lvl2pPr>
      <a:lvl3pPr marL="1143000" indent="-228600" algn="l" defTabSz="457200" rtl="0" eaLnBrk="0" fontAlgn="base" hangingPunct="0">
        <a:spcBef>
          <a:spcPts val="1000"/>
        </a:spcBef>
        <a:spcAft>
          <a:spcPct val="0"/>
        </a:spcAft>
        <a:buClr>
          <a:srgbClr val="EF53A5"/>
        </a:buClr>
        <a:buSzPct val="80000"/>
        <a:buFont typeface="Wingdings 3" pitchFamily="18" charset="2"/>
        <a:buChar char=""/>
        <a:defRPr sz="1600" kern="1200">
          <a:solidFill>
            <a:schemeClr val="tx1"/>
          </a:solidFill>
          <a:latin typeface="+mj-lt"/>
          <a:ea typeface="+mj-ea"/>
          <a:cs typeface="+mj-cs"/>
        </a:defRPr>
      </a:lvl3pPr>
      <a:lvl4pPr marL="1600200" indent="-228600" algn="l" defTabSz="457200" rtl="0" eaLnBrk="0" fontAlgn="base" hangingPunct="0">
        <a:spcBef>
          <a:spcPts val="1000"/>
        </a:spcBef>
        <a:spcAft>
          <a:spcPct val="0"/>
        </a:spcAft>
        <a:buClr>
          <a:srgbClr val="EF53A5"/>
        </a:buClr>
        <a:buSzPct val="80000"/>
        <a:buFont typeface="Wingdings 3" pitchFamily="18" charset="2"/>
        <a:buChar char=""/>
        <a:defRPr sz="1400" kern="1200">
          <a:solidFill>
            <a:schemeClr val="tx1"/>
          </a:solidFill>
          <a:latin typeface="+mj-lt"/>
          <a:ea typeface="+mj-ea"/>
          <a:cs typeface="+mj-cs"/>
        </a:defRPr>
      </a:lvl4pPr>
      <a:lvl5pPr marL="2057400" indent="-228600" algn="l" defTabSz="457200" rtl="0" eaLnBrk="0" fontAlgn="base" hangingPunct="0">
        <a:spcBef>
          <a:spcPts val="1000"/>
        </a:spcBef>
        <a:spcAft>
          <a:spcPct val="0"/>
        </a:spcAft>
        <a:buClr>
          <a:srgbClr val="EF53A5"/>
        </a:buClr>
        <a:buSzPct val="80000"/>
        <a:buFont typeface="Wingdings 3"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BCF3C-867B-4F61-BD04-231893D8666A}"/>
              </a:ext>
            </a:extLst>
          </p:cNvPr>
          <p:cNvSpPr>
            <a:spLocks noGrp="1"/>
          </p:cNvSpPr>
          <p:nvPr>
            <p:ph type="title"/>
          </p:nvPr>
        </p:nvSpPr>
        <p:spPr>
          <a:xfrm>
            <a:off x="1278290" y="2552171"/>
            <a:ext cx="9404350" cy="1400175"/>
          </a:xfrm>
        </p:spPr>
        <p:txBody>
          <a:bodyPr/>
          <a:lstStyle/>
          <a:p>
            <a:pPr algn="ctr"/>
            <a:r>
              <a:rPr lang="en-GB" dirty="0"/>
              <a:t>Paul White</a:t>
            </a:r>
            <a:br>
              <a:rPr lang="en-GB" dirty="0"/>
            </a:br>
            <a:r>
              <a:rPr lang="en-GB" dirty="0"/>
              <a:t> </a:t>
            </a:r>
            <a:br>
              <a:rPr lang="en-GB" dirty="0"/>
            </a:br>
            <a:r>
              <a:rPr lang="en-GB" dirty="0"/>
              <a:t>An Inclusive Future Community Interest Company (AIF CIC)</a:t>
            </a:r>
          </a:p>
        </p:txBody>
      </p:sp>
    </p:spTree>
    <p:extLst>
      <p:ext uri="{BB962C8B-B14F-4D97-AF65-F5344CB8AC3E}">
        <p14:creationId xmlns:p14="http://schemas.microsoft.com/office/powerpoint/2010/main" val="2293858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946150" y="452438"/>
            <a:ext cx="9404350" cy="1400175"/>
          </a:xfrm>
        </p:spPr>
        <p:txBody>
          <a:bodyPr/>
          <a:lstStyle/>
          <a:p>
            <a:pPr algn="ctr" eaLnBrk="1" hangingPunct="1"/>
            <a:r>
              <a:rPr lang="en-GB" sz="3600" dirty="0"/>
              <a:t>Key Aims, Objectives and possible outcomes:</a:t>
            </a:r>
          </a:p>
        </p:txBody>
      </p:sp>
      <p:sp>
        <p:nvSpPr>
          <p:cNvPr id="3" name="Content Placeholder 2"/>
          <p:cNvSpPr>
            <a:spLocks noGrp="1"/>
          </p:cNvSpPr>
          <p:nvPr>
            <p:ph idx="1"/>
          </p:nvPr>
        </p:nvSpPr>
        <p:spPr>
          <a:xfrm>
            <a:off x="1103313" y="1557867"/>
            <a:ext cx="8947150" cy="4690534"/>
          </a:xfrm>
        </p:spPr>
        <p:txBody>
          <a:bodyPr>
            <a:normAutofit/>
          </a:bodyPr>
          <a:lstStyle/>
          <a:p>
            <a:pPr marL="0" indent="0" eaLnBrk="1" hangingPunct="1">
              <a:lnSpc>
                <a:spcPct val="90000"/>
              </a:lnSpc>
              <a:buNone/>
            </a:pPr>
            <a:endParaRPr lang="en-GB" sz="1900" dirty="0"/>
          </a:p>
          <a:p>
            <a:pPr eaLnBrk="1" hangingPunct="1">
              <a:lnSpc>
                <a:spcPct val="90000"/>
              </a:lnSpc>
              <a:buFont typeface="Arial" charset="0"/>
              <a:buChar char="•"/>
            </a:pPr>
            <a:r>
              <a:rPr lang="en-GB" dirty="0"/>
              <a:t>To make contact with key organisations working with those with a physical and/or learning disability and explore ways of working better together</a:t>
            </a:r>
          </a:p>
          <a:p>
            <a:pPr eaLnBrk="1" hangingPunct="1">
              <a:lnSpc>
                <a:spcPct val="90000"/>
              </a:lnSpc>
              <a:buFont typeface="Arial" charset="0"/>
              <a:buChar char="•"/>
            </a:pPr>
            <a:r>
              <a:rPr lang="en-GB" dirty="0"/>
              <a:t>Conduct a mapping exercise of disability organisations across West Lancashire and identify gaps in provision</a:t>
            </a:r>
          </a:p>
          <a:p>
            <a:pPr eaLnBrk="1" hangingPunct="1">
              <a:lnSpc>
                <a:spcPct val="90000"/>
              </a:lnSpc>
              <a:buFont typeface="Arial" charset="0"/>
              <a:buChar char="•"/>
            </a:pPr>
            <a:r>
              <a:rPr lang="en-GB" dirty="0"/>
              <a:t>Share ideas and good practice</a:t>
            </a:r>
          </a:p>
          <a:p>
            <a:pPr eaLnBrk="1" hangingPunct="1">
              <a:lnSpc>
                <a:spcPct val="90000"/>
              </a:lnSpc>
              <a:buFont typeface="Arial" charset="0"/>
              <a:buChar char="•"/>
            </a:pPr>
            <a:r>
              <a:rPr lang="en-GB" dirty="0"/>
              <a:t>Develop a quality standards framework</a:t>
            </a:r>
          </a:p>
          <a:p>
            <a:pPr eaLnBrk="1" hangingPunct="1">
              <a:lnSpc>
                <a:spcPct val="90000"/>
              </a:lnSpc>
              <a:buFont typeface="Arial" charset="0"/>
              <a:buChar char="•"/>
            </a:pPr>
            <a:r>
              <a:rPr lang="en-GB" dirty="0"/>
              <a:t>Create a network charter</a:t>
            </a:r>
          </a:p>
          <a:p>
            <a:pPr eaLnBrk="1" hangingPunct="1">
              <a:lnSpc>
                <a:spcPct val="90000"/>
              </a:lnSpc>
              <a:buFont typeface="Arial" charset="0"/>
              <a:buChar char="•"/>
            </a:pPr>
            <a:r>
              <a:rPr lang="en-GB" dirty="0"/>
              <a:t>Develop and agree a short, medium and long term strategy</a:t>
            </a:r>
          </a:p>
          <a:p>
            <a:pPr eaLnBrk="1" hangingPunct="1">
              <a:lnSpc>
                <a:spcPct val="90000"/>
              </a:lnSpc>
              <a:buFont typeface="Arial" charset="0"/>
              <a:buChar char="•"/>
            </a:pPr>
            <a:r>
              <a:rPr lang="en-GB" dirty="0"/>
              <a:t>Look at ways of using the network as a commissioning body for the sector</a:t>
            </a:r>
          </a:p>
          <a:p>
            <a:pPr eaLnBrk="1" hangingPunct="1">
              <a:lnSpc>
                <a:spcPct val="90000"/>
              </a:lnSpc>
              <a:buFont typeface="Arial" charset="0"/>
              <a:buChar char="•"/>
            </a:pPr>
            <a:r>
              <a:rPr lang="en-GB" dirty="0"/>
              <a:t>Become greater than the sum of our parts</a:t>
            </a:r>
          </a:p>
          <a:p>
            <a:pPr eaLnBrk="1" hangingPunct="1">
              <a:lnSpc>
                <a:spcPct val="90000"/>
              </a:lnSpc>
              <a:buFont typeface="Arial" charset="0"/>
              <a:buChar char="•"/>
            </a:pPr>
            <a:endParaRPr lang="en-GB" dirty="0"/>
          </a:p>
          <a:p>
            <a:pPr eaLnBrk="1" hangingPunct="1">
              <a:lnSpc>
                <a:spcPct val="90000"/>
              </a:lnSpc>
              <a:buFont typeface="Arial" charset="0"/>
              <a:buChar char="•"/>
            </a:pPr>
            <a:endParaRPr lang="en-GB" dirty="0"/>
          </a:p>
          <a:p>
            <a:pPr eaLnBrk="1" hangingPunct="1">
              <a:lnSpc>
                <a:spcPct val="90000"/>
              </a:lnSpc>
              <a:buFont typeface="Arial" charset="0"/>
              <a:buChar char="•"/>
            </a:pPr>
            <a:endParaRPr lang="en-GB" dirty="0"/>
          </a:p>
          <a:p>
            <a:pPr eaLnBrk="1" hangingPunct="1">
              <a:lnSpc>
                <a:spcPct val="90000"/>
              </a:lnSpc>
              <a:buFont typeface="Arial" charset="0"/>
              <a:buChar char="•"/>
            </a:pPr>
            <a:endParaRPr lang="en-GB" sz="1900" dirty="0"/>
          </a:p>
        </p:txBody>
      </p:sp>
    </p:spTree>
    <p:extLst>
      <p:ext uri="{BB962C8B-B14F-4D97-AF65-F5344CB8AC3E}">
        <p14:creationId xmlns:p14="http://schemas.microsoft.com/office/powerpoint/2010/main" val="3891440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946150" y="452438"/>
            <a:ext cx="9404350" cy="1400175"/>
          </a:xfrm>
        </p:spPr>
        <p:txBody>
          <a:bodyPr/>
          <a:lstStyle/>
          <a:p>
            <a:pPr algn="ctr" eaLnBrk="1" hangingPunct="1"/>
            <a:r>
              <a:rPr lang="en-GB" sz="3600" dirty="0"/>
              <a:t>Key progress points: </a:t>
            </a:r>
          </a:p>
        </p:txBody>
      </p:sp>
      <p:sp>
        <p:nvSpPr>
          <p:cNvPr id="3" name="Content Placeholder 2"/>
          <p:cNvSpPr>
            <a:spLocks noGrp="1"/>
          </p:cNvSpPr>
          <p:nvPr>
            <p:ph idx="1"/>
          </p:nvPr>
        </p:nvSpPr>
        <p:spPr>
          <a:xfrm>
            <a:off x="1103313" y="1625599"/>
            <a:ext cx="8947150" cy="4622801"/>
          </a:xfrm>
        </p:spPr>
        <p:txBody>
          <a:bodyPr>
            <a:normAutofit/>
          </a:bodyPr>
          <a:lstStyle/>
          <a:p>
            <a:pPr marL="0" indent="0" eaLnBrk="1" hangingPunct="1">
              <a:lnSpc>
                <a:spcPct val="90000"/>
              </a:lnSpc>
              <a:buNone/>
            </a:pPr>
            <a:endParaRPr lang="en-GB" sz="1900" dirty="0"/>
          </a:p>
          <a:p>
            <a:pPr eaLnBrk="1" hangingPunct="1">
              <a:lnSpc>
                <a:spcPct val="90000"/>
              </a:lnSpc>
              <a:buFont typeface="Arial" charset="0"/>
              <a:buChar char="•"/>
            </a:pPr>
            <a:r>
              <a:rPr lang="en-GB" dirty="0"/>
              <a:t>Key organisations across West Lancashire have been identified, invited to join the network.  These include Twinkle House, Divine days, PULSE, parent carer forums, Southport and Ormskirk NHS Trust, ADHD Northwest, NHS Northwest CCG, Home Start, West Lancashire Autism Parent &amp; Carer Support Group and the DWP.</a:t>
            </a:r>
          </a:p>
          <a:p>
            <a:pPr eaLnBrk="1" hangingPunct="1">
              <a:lnSpc>
                <a:spcPct val="90000"/>
              </a:lnSpc>
              <a:buFont typeface="Arial" charset="0"/>
              <a:buChar char="•"/>
            </a:pPr>
            <a:r>
              <a:rPr lang="en-GB" dirty="0"/>
              <a:t>Key network members have met already on 3 occasions</a:t>
            </a:r>
          </a:p>
          <a:p>
            <a:pPr eaLnBrk="1" hangingPunct="1">
              <a:lnSpc>
                <a:spcPct val="90000"/>
              </a:lnSpc>
              <a:buFont typeface="Arial" charset="0"/>
              <a:buChar char="•"/>
            </a:pPr>
            <a:r>
              <a:rPr lang="en-GB" dirty="0"/>
              <a:t>A draft strategy has been drawn up with key objectives</a:t>
            </a:r>
          </a:p>
          <a:p>
            <a:pPr eaLnBrk="1" hangingPunct="1">
              <a:lnSpc>
                <a:spcPct val="90000"/>
              </a:lnSpc>
              <a:buFont typeface="Arial" charset="0"/>
              <a:buChar char="•"/>
            </a:pPr>
            <a:r>
              <a:rPr lang="en-GB" dirty="0"/>
              <a:t>A permanent name for the group has been discussed and will shortly be agreed</a:t>
            </a:r>
          </a:p>
          <a:p>
            <a:pPr eaLnBrk="1" hangingPunct="1">
              <a:lnSpc>
                <a:spcPct val="90000"/>
              </a:lnSpc>
              <a:buFont typeface="Arial" charset="0"/>
              <a:buChar char="•"/>
            </a:pPr>
            <a:r>
              <a:rPr lang="en-GB" dirty="0"/>
              <a:t>Partnership agreements are currently being discussed</a:t>
            </a:r>
          </a:p>
          <a:p>
            <a:pPr eaLnBrk="1" hangingPunct="1">
              <a:lnSpc>
                <a:spcPct val="90000"/>
              </a:lnSpc>
              <a:buFont typeface="Arial" charset="0"/>
              <a:buChar char="•"/>
            </a:pPr>
            <a:r>
              <a:rPr lang="en-GB" dirty="0"/>
              <a:t>The feasibility of a physical base is being discussed and explored</a:t>
            </a:r>
          </a:p>
          <a:p>
            <a:pPr eaLnBrk="1" hangingPunct="1">
              <a:lnSpc>
                <a:spcPct val="90000"/>
              </a:lnSpc>
              <a:buFont typeface="Arial" charset="0"/>
              <a:buChar char="•"/>
            </a:pPr>
            <a:endParaRPr lang="en-GB" dirty="0"/>
          </a:p>
          <a:p>
            <a:pPr eaLnBrk="1" hangingPunct="1">
              <a:lnSpc>
                <a:spcPct val="90000"/>
              </a:lnSpc>
              <a:buFont typeface="Arial" charset="0"/>
              <a:buChar char="•"/>
            </a:pPr>
            <a:endParaRPr lang="en-GB" dirty="0"/>
          </a:p>
          <a:p>
            <a:pPr eaLnBrk="1" hangingPunct="1">
              <a:lnSpc>
                <a:spcPct val="90000"/>
              </a:lnSpc>
              <a:buFont typeface="Arial" charset="0"/>
              <a:buChar char="•"/>
            </a:pPr>
            <a:endParaRPr lang="en-GB" dirty="0"/>
          </a:p>
          <a:p>
            <a:pPr eaLnBrk="1" hangingPunct="1">
              <a:lnSpc>
                <a:spcPct val="90000"/>
              </a:lnSpc>
              <a:buFont typeface="Arial" charset="0"/>
              <a:buChar char="•"/>
            </a:pPr>
            <a:endParaRPr lang="en-GB" dirty="0"/>
          </a:p>
          <a:p>
            <a:pPr eaLnBrk="1" hangingPunct="1">
              <a:lnSpc>
                <a:spcPct val="90000"/>
              </a:lnSpc>
              <a:buFont typeface="Arial" charset="0"/>
              <a:buChar char="•"/>
            </a:pPr>
            <a:endParaRPr lang="en-GB" sz="1900" dirty="0"/>
          </a:p>
        </p:txBody>
      </p:sp>
    </p:spTree>
    <p:extLst>
      <p:ext uri="{BB962C8B-B14F-4D97-AF65-F5344CB8AC3E}">
        <p14:creationId xmlns:p14="http://schemas.microsoft.com/office/powerpoint/2010/main" val="2331621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1312863" y="2882900"/>
            <a:ext cx="9404350" cy="1400175"/>
          </a:xfrm>
        </p:spPr>
        <p:txBody>
          <a:bodyPr/>
          <a:lstStyle/>
          <a:p>
            <a:pPr eaLnBrk="1" hangingPunct="1"/>
            <a:r>
              <a:rPr lang="en-GB" dirty="0"/>
              <a:t>Questions -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5"/>
          <p:cNvSpPr>
            <a:spLocks noGrp="1"/>
          </p:cNvSpPr>
          <p:nvPr>
            <p:ph type="title"/>
          </p:nvPr>
        </p:nvSpPr>
        <p:spPr>
          <a:xfrm>
            <a:off x="1455738" y="2386013"/>
            <a:ext cx="9404350" cy="1976437"/>
          </a:xfrm>
        </p:spPr>
        <p:txBody>
          <a:bodyPr/>
          <a:lstStyle/>
          <a:p>
            <a:pPr algn="ctr" eaLnBrk="1" hangingPunct="1"/>
            <a:r>
              <a:rPr lang="en-GB" dirty="0"/>
              <a:t>Next Steps Children and Family Disability Support Project/West Lancashire Disability Network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3"/>
          <p:cNvSpPr>
            <a:spLocks noGrp="1"/>
          </p:cNvSpPr>
          <p:nvPr>
            <p:ph type="title"/>
          </p:nvPr>
        </p:nvSpPr>
        <p:spPr>
          <a:xfrm>
            <a:off x="962025" y="452438"/>
            <a:ext cx="9404350" cy="1400175"/>
          </a:xfrm>
        </p:spPr>
        <p:txBody>
          <a:bodyPr/>
          <a:lstStyle/>
          <a:p>
            <a:pPr eaLnBrk="1" hangingPunct="1"/>
            <a:r>
              <a:rPr lang="en-GB" sz="3600" dirty="0"/>
              <a:t>Presentation Content:</a:t>
            </a:r>
          </a:p>
        </p:txBody>
      </p:sp>
      <p:sp>
        <p:nvSpPr>
          <p:cNvPr id="22530" name="Content Placeholder 4"/>
          <p:cNvSpPr>
            <a:spLocks noGrp="1"/>
          </p:cNvSpPr>
          <p:nvPr>
            <p:ph idx="1"/>
          </p:nvPr>
        </p:nvSpPr>
        <p:spPr>
          <a:xfrm>
            <a:off x="1104900" y="1789113"/>
            <a:ext cx="8945563" cy="4813300"/>
          </a:xfrm>
        </p:spPr>
        <p:txBody>
          <a:bodyPr/>
          <a:lstStyle/>
          <a:p>
            <a:pPr marL="0" indent="0" eaLnBrk="1" hangingPunct="1">
              <a:buFont typeface="Wingdings 3" pitchFamily="18" charset="2"/>
              <a:buNone/>
            </a:pPr>
            <a:endParaRPr lang="en-GB" dirty="0"/>
          </a:p>
          <a:p>
            <a:pPr marL="0" indent="0" eaLnBrk="1" hangingPunct="1">
              <a:buFont typeface="Arial" charset="0"/>
              <a:buChar char="•"/>
            </a:pPr>
            <a:r>
              <a:rPr lang="en-GB" dirty="0"/>
              <a:t> An Inclusive Future CIC – Who are we?/Aims and Objectives</a:t>
            </a:r>
          </a:p>
          <a:p>
            <a:pPr marL="0" indent="0" eaLnBrk="1" hangingPunct="1">
              <a:buFont typeface="Wingdings 3" pitchFamily="18" charset="2"/>
              <a:buNone/>
            </a:pPr>
            <a:endParaRPr lang="en-GB" dirty="0"/>
          </a:p>
          <a:p>
            <a:pPr marL="0" indent="0" eaLnBrk="1" hangingPunct="1">
              <a:buFont typeface="Arial" charset="0"/>
              <a:buChar char="•"/>
            </a:pPr>
            <a:r>
              <a:rPr lang="en-GB" dirty="0"/>
              <a:t> Next Steps Children and Family Disability Support Project</a:t>
            </a:r>
          </a:p>
          <a:p>
            <a:pPr marL="0" indent="0" eaLnBrk="1" hangingPunct="1">
              <a:buFont typeface="Arial" charset="0"/>
              <a:buNone/>
            </a:pPr>
            <a:endParaRPr lang="en-GB" dirty="0"/>
          </a:p>
          <a:p>
            <a:pPr marL="0" indent="0" eaLnBrk="1" hangingPunct="1">
              <a:buFont typeface="Arial" charset="0"/>
              <a:buChar char="•"/>
            </a:pPr>
            <a:r>
              <a:rPr lang="en-GB" dirty="0"/>
              <a:t> West Lancashire Disability Network</a:t>
            </a:r>
          </a:p>
          <a:p>
            <a:pPr marL="0" indent="0" eaLnBrk="1" hangingPunct="1">
              <a:buFont typeface="Arial" charset="0"/>
              <a:buChar char="•"/>
            </a:pPr>
            <a:endParaRPr lang="en-GB" dirty="0"/>
          </a:p>
          <a:p>
            <a:pPr marL="0" indent="0" eaLnBrk="1" hangingPunct="1">
              <a:buFont typeface="Arial" charset="0"/>
              <a:buChar char="•"/>
            </a:pPr>
            <a:r>
              <a:rPr lang="en-GB" dirty="0"/>
              <a:t> Questions?</a:t>
            </a:r>
          </a:p>
          <a:p>
            <a:pPr marL="0" indent="0" eaLnBrk="1" hangingPunct="1">
              <a:buFont typeface="Arial" charset="0"/>
              <a:buChar char="•"/>
            </a:pPr>
            <a:endParaRPr lang="en-GB" dirty="0"/>
          </a:p>
          <a:p>
            <a:pPr marL="0" indent="0" eaLnBrk="1" hangingPunct="1">
              <a:buFont typeface="Arial" charset="0"/>
              <a:buChar char="•"/>
            </a:pP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976313" y="452438"/>
            <a:ext cx="9404350" cy="1400175"/>
          </a:xfrm>
        </p:spPr>
        <p:txBody>
          <a:bodyPr/>
          <a:lstStyle/>
          <a:p>
            <a:pPr algn="ctr" eaLnBrk="1" hangingPunct="1"/>
            <a:r>
              <a:rPr lang="en-GB" sz="3600" dirty="0"/>
              <a:t>An Inclusive Future CIC – Who are we?</a:t>
            </a:r>
          </a:p>
        </p:txBody>
      </p:sp>
      <p:sp>
        <p:nvSpPr>
          <p:cNvPr id="22530" name="Content Placeholder 2"/>
          <p:cNvSpPr>
            <a:spLocks noGrp="1"/>
          </p:cNvSpPr>
          <p:nvPr>
            <p:ph idx="1"/>
          </p:nvPr>
        </p:nvSpPr>
        <p:spPr>
          <a:xfrm>
            <a:off x="1104900" y="1727200"/>
            <a:ext cx="8945563" cy="5130800"/>
          </a:xfrm>
        </p:spPr>
        <p:txBody>
          <a:bodyPr/>
          <a:lstStyle/>
          <a:p>
            <a:pPr eaLnBrk="1" hangingPunct="1">
              <a:buFont typeface="Arial" charset="0"/>
              <a:buChar char="•"/>
              <a:defRPr/>
            </a:pPr>
            <a:endParaRPr lang="en-GB" dirty="0"/>
          </a:p>
          <a:p>
            <a:pPr eaLnBrk="1" hangingPunct="1">
              <a:buFont typeface="Arial" charset="0"/>
              <a:buChar char="•"/>
              <a:defRPr/>
            </a:pPr>
            <a:r>
              <a:rPr lang="en-GB" dirty="0"/>
              <a:t>An Inclusive Future Community Interest Company (AIF CIC) is a social enterprise based in Ormskirk, West Lancashire.  We currently work across West Lancashire and the Liverpool City Region.</a:t>
            </a:r>
          </a:p>
          <a:p>
            <a:pPr marL="0" indent="0" eaLnBrk="1" hangingPunct="1">
              <a:buFont typeface="Wingdings 3" pitchFamily="18" charset="2"/>
              <a:buNone/>
              <a:defRPr/>
            </a:pPr>
            <a:endParaRPr lang="en-GB" dirty="0"/>
          </a:p>
          <a:p>
            <a:pPr eaLnBrk="1" hangingPunct="1">
              <a:buFont typeface="Arial" charset="0"/>
              <a:buChar char="•"/>
              <a:defRPr/>
            </a:pPr>
            <a:r>
              <a:rPr lang="en-GB" dirty="0"/>
              <a:t>AIF CIC currently manage and deliver a number of projects including a school based Peer Mentoring programme with a mental health focus, peer and non-peer led training and support to Parent Carers and a personal development employment and training programme for women.</a:t>
            </a:r>
          </a:p>
          <a:p>
            <a:pPr eaLnBrk="1" hangingPunct="1">
              <a:buFont typeface="Arial" charset="0"/>
              <a:buChar char="•"/>
              <a:defRPr/>
            </a:pPr>
            <a:endParaRPr lang="en-GB" dirty="0"/>
          </a:p>
          <a:p>
            <a:pPr eaLnBrk="1" hangingPunct="1">
              <a:buFont typeface="Arial" charset="0"/>
              <a:buChar char="•"/>
              <a:defRPr/>
            </a:pP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931863" y="452438"/>
            <a:ext cx="9404350" cy="1400175"/>
          </a:xfrm>
        </p:spPr>
        <p:txBody>
          <a:bodyPr/>
          <a:lstStyle/>
          <a:p>
            <a:pPr algn="ctr" eaLnBrk="1" hangingPunct="1"/>
            <a:r>
              <a:rPr lang="en-GB" sz="3600" dirty="0"/>
              <a:t>An Inclusive Future CIC – Aims and Objectives:</a:t>
            </a:r>
          </a:p>
        </p:txBody>
      </p:sp>
      <p:sp>
        <p:nvSpPr>
          <p:cNvPr id="3" name="Content Placeholder 2"/>
          <p:cNvSpPr>
            <a:spLocks noGrp="1"/>
          </p:cNvSpPr>
          <p:nvPr>
            <p:ph idx="1"/>
          </p:nvPr>
        </p:nvSpPr>
        <p:spPr>
          <a:xfrm>
            <a:off x="998538" y="1852614"/>
            <a:ext cx="8947150" cy="4760912"/>
          </a:xfrm>
        </p:spPr>
        <p:txBody>
          <a:bodyPr rtlCol="0">
            <a:normAutofit/>
          </a:bodyPr>
          <a:lstStyle/>
          <a:p>
            <a:pPr eaLnBrk="1" fontAlgn="auto" hangingPunct="1">
              <a:spcAft>
                <a:spcPts val="0"/>
              </a:spcAft>
              <a:buClr>
                <a:schemeClr val="accent1">
                  <a:lumMod val="60000"/>
                  <a:lumOff val="40000"/>
                </a:schemeClr>
              </a:buClr>
              <a:buFont typeface="Arial" panose="020B0604020202020204" pitchFamily="34" charset="0"/>
              <a:buChar char="•"/>
              <a:defRPr/>
            </a:pPr>
            <a:endParaRPr lang="en-GB" dirty="0"/>
          </a:p>
          <a:p>
            <a:pPr eaLnBrk="1" fontAlgn="auto" hangingPunct="1">
              <a:spcAft>
                <a:spcPts val="0"/>
              </a:spcAft>
              <a:buClr>
                <a:schemeClr val="accent1">
                  <a:lumMod val="60000"/>
                  <a:lumOff val="40000"/>
                </a:schemeClr>
              </a:buClr>
              <a:buFont typeface="Arial" panose="020B0604020202020204" pitchFamily="34" charset="0"/>
              <a:buChar char="•"/>
              <a:defRPr/>
            </a:pPr>
            <a:r>
              <a:rPr lang="en-GB" dirty="0"/>
              <a:t>Address inequalities within communities</a:t>
            </a:r>
          </a:p>
          <a:p>
            <a:pPr eaLnBrk="1" fontAlgn="auto" hangingPunct="1">
              <a:spcAft>
                <a:spcPts val="0"/>
              </a:spcAft>
              <a:buClr>
                <a:schemeClr val="accent1">
                  <a:lumMod val="60000"/>
                  <a:lumOff val="40000"/>
                </a:schemeClr>
              </a:buClr>
              <a:buFont typeface="Arial" panose="020B0604020202020204" pitchFamily="34" charset="0"/>
              <a:buChar char="•"/>
              <a:defRPr/>
            </a:pPr>
            <a:r>
              <a:rPr lang="en-GB" dirty="0"/>
              <a:t>Develop new and innovative projects in order to improve community wellbeing</a:t>
            </a:r>
          </a:p>
          <a:p>
            <a:pPr eaLnBrk="1" fontAlgn="auto" hangingPunct="1">
              <a:spcAft>
                <a:spcPts val="0"/>
              </a:spcAft>
              <a:buClr>
                <a:schemeClr val="accent1">
                  <a:lumMod val="60000"/>
                  <a:lumOff val="40000"/>
                </a:schemeClr>
              </a:buClr>
              <a:buFont typeface="Arial" panose="020B0604020202020204" pitchFamily="34" charset="0"/>
              <a:buChar char="•"/>
              <a:defRPr/>
            </a:pPr>
            <a:r>
              <a:rPr lang="en-GB" dirty="0"/>
              <a:t>Create or broker cross sector working partnerships based on specific needs</a:t>
            </a:r>
          </a:p>
          <a:p>
            <a:pPr eaLnBrk="1" fontAlgn="auto" hangingPunct="1">
              <a:spcAft>
                <a:spcPts val="0"/>
              </a:spcAft>
              <a:buClr>
                <a:schemeClr val="accent1">
                  <a:lumMod val="60000"/>
                  <a:lumOff val="40000"/>
                </a:schemeClr>
              </a:buClr>
              <a:buFont typeface="Arial" panose="020B0604020202020204" pitchFamily="34" charset="0"/>
              <a:buChar char="•"/>
              <a:defRPr/>
            </a:pPr>
            <a:r>
              <a:rPr lang="en-GB" dirty="0"/>
              <a:t>Support and enhance existing and where necessary design new community development strategies</a:t>
            </a:r>
          </a:p>
          <a:p>
            <a:pPr eaLnBrk="1" fontAlgn="auto" hangingPunct="1">
              <a:spcAft>
                <a:spcPts val="0"/>
              </a:spcAft>
              <a:buClr>
                <a:schemeClr val="accent1">
                  <a:lumMod val="60000"/>
                  <a:lumOff val="40000"/>
                </a:schemeClr>
              </a:buClr>
              <a:buFont typeface="Arial" panose="020B0604020202020204" pitchFamily="34" charset="0"/>
              <a:buChar char="•"/>
              <a:defRPr/>
            </a:pPr>
            <a:r>
              <a:rPr lang="en-GB" dirty="0"/>
              <a:t>Promote equality of opportunity and promote and celebrate diversity</a:t>
            </a:r>
          </a:p>
          <a:p>
            <a:pPr eaLnBrk="1" fontAlgn="auto" hangingPunct="1">
              <a:spcAft>
                <a:spcPts val="0"/>
              </a:spcAft>
              <a:buClr>
                <a:schemeClr val="accent1">
                  <a:lumMod val="60000"/>
                  <a:lumOff val="40000"/>
                </a:schemeClr>
              </a:buClr>
              <a:buFont typeface="Arial" panose="020B0604020202020204" pitchFamily="34" charset="0"/>
              <a:buChar char="•"/>
              <a:defRPr/>
            </a:pPr>
            <a:r>
              <a:rPr lang="en-GB" dirty="0"/>
              <a:t>Make a difference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946150" y="452438"/>
            <a:ext cx="9404350" cy="1400175"/>
          </a:xfrm>
        </p:spPr>
        <p:txBody>
          <a:bodyPr/>
          <a:lstStyle/>
          <a:p>
            <a:pPr algn="ctr" eaLnBrk="1" hangingPunct="1"/>
            <a:r>
              <a:rPr lang="en-GB" sz="3600" dirty="0"/>
              <a:t>Next Steps Children and Family Disability Support Project</a:t>
            </a:r>
          </a:p>
        </p:txBody>
      </p:sp>
      <p:sp>
        <p:nvSpPr>
          <p:cNvPr id="3" name="Content Placeholder 2"/>
          <p:cNvSpPr>
            <a:spLocks noGrp="1"/>
          </p:cNvSpPr>
          <p:nvPr>
            <p:ph idx="1"/>
          </p:nvPr>
        </p:nvSpPr>
        <p:spPr/>
        <p:txBody>
          <a:bodyPr>
            <a:normAutofit/>
          </a:bodyPr>
          <a:lstStyle/>
          <a:p>
            <a:pPr marL="0" indent="0" eaLnBrk="1" hangingPunct="1">
              <a:lnSpc>
                <a:spcPct val="90000"/>
              </a:lnSpc>
              <a:buNone/>
            </a:pPr>
            <a:endParaRPr lang="en-GB" sz="1900" dirty="0"/>
          </a:p>
          <a:p>
            <a:pPr eaLnBrk="1" hangingPunct="1">
              <a:lnSpc>
                <a:spcPct val="90000"/>
              </a:lnSpc>
              <a:buFont typeface="Arial" charset="0"/>
              <a:buChar char="•"/>
            </a:pPr>
            <a:r>
              <a:rPr lang="en-GB" dirty="0"/>
              <a:t>AIF CIC have been successful in securing West Lancashire CCG VCFSE investment funding to establish an information, advice, guidance and training service for families with a baby / babies or child / children with an additional need or disability in the West Lancashire area.</a:t>
            </a:r>
            <a:endParaRPr lang="en-GB" sz="1900" dirty="0"/>
          </a:p>
          <a:p>
            <a:pPr eaLnBrk="1" hangingPunct="1">
              <a:lnSpc>
                <a:spcPct val="90000"/>
              </a:lnSpc>
              <a:buFont typeface="Arial" charset="0"/>
              <a:buChar char="•"/>
            </a:pPr>
            <a:endParaRPr lang="en-GB" sz="1900" dirty="0"/>
          </a:p>
          <a:p>
            <a:pPr eaLnBrk="1" hangingPunct="1">
              <a:lnSpc>
                <a:spcPct val="90000"/>
              </a:lnSpc>
              <a:buFont typeface="Arial" charset="0"/>
              <a:buChar char="•"/>
            </a:pPr>
            <a:r>
              <a:rPr lang="en-GB" dirty="0"/>
              <a:t>We aim to signpost to relevant organisations and provide appropriate information/support in order to reduce stress and encourage Parent Carers to access health and well-being services in their local area.</a:t>
            </a:r>
          </a:p>
          <a:p>
            <a:pPr marL="0" indent="0" eaLnBrk="1" hangingPunct="1">
              <a:lnSpc>
                <a:spcPct val="90000"/>
              </a:lnSpc>
              <a:buNone/>
            </a:pP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885825" y="452438"/>
            <a:ext cx="9404350" cy="1400175"/>
          </a:xfrm>
        </p:spPr>
        <p:txBody>
          <a:bodyPr/>
          <a:lstStyle/>
          <a:p>
            <a:pPr algn="ctr" eaLnBrk="1" hangingPunct="1"/>
            <a:r>
              <a:rPr lang="en-GB" sz="3600" dirty="0"/>
              <a:t>Key Aims and Objectives:</a:t>
            </a:r>
          </a:p>
        </p:txBody>
      </p:sp>
      <p:sp>
        <p:nvSpPr>
          <p:cNvPr id="26626" name="Content Placeholder 2"/>
          <p:cNvSpPr>
            <a:spLocks noGrp="1"/>
          </p:cNvSpPr>
          <p:nvPr>
            <p:ph idx="1"/>
          </p:nvPr>
        </p:nvSpPr>
        <p:spPr>
          <a:xfrm>
            <a:off x="1103313" y="1715911"/>
            <a:ext cx="8947150" cy="4532489"/>
          </a:xfrm>
        </p:spPr>
        <p:txBody>
          <a:bodyPr/>
          <a:lstStyle/>
          <a:p>
            <a:pPr eaLnBrk="1" hangingPunct="1">
              <a:buFont typeface="Arial" charset="0"/>
              <a:buChar char="•"/>
            </a:pPr>
            <a:r>
              <a:rPr lang="en-GB" dirty="0"/>
              <a:t>To make contact with 50 local Parent Carers who care for children with additional needs, in order to help and guide them through the appropriate support processes</a:t>
            </a:r>
          </a:p>
          <a:p>
            <a:pPr eaLnBrk="1" hangingPunct="1">
              <a:buFont typeface="Arial" charset="0"/>
              <a:buChar char="•"/>
            </a:pPr>
            <a:r>
              <a:rPr lang="en-GB" dirty="0"/>
              <a:t>Provide guidance and signposting regarding local and national support services and help Parent Carers to access appropriate training support, equipment and therapies</a:t>
            </a:r>
          </a:p>
          <a:p>
            <a:pPr eaLnBrk="1" hangingPunct="1">
              <a:buFont typeface="Arial" charset="0"/>
              <a:buChar char="•"/>
            </a:pPr>
            <a:r>
              <a:rPr lang="en-GB" dirty="0"/>
              <a:t>Develop an asset based approach by encouraging Parent Carers, who have had similar experiences, to support each other</a:t>
            </a:r>
          </a:p>
          <a:p>
            <a:pPr eaLnBrk="1" hangingPunct="1">
              <a:buFont typeface="Arial" charset="0"/>
              <a:buChar char="•"/>
            </a:pPr>
            <a:r>
              <a:rPr lang="en-GB" dirty="0"/>
              <a:t>Offer training for Parent Carers to enable them to support their children’s additional needs</a:t>
            </a:r>
          </a:p>
          <a:p>
            <a:pPr eaLnBrk="1" hangingPunct="1">
              <a:buFont typeface="Arial" charset="0"/>
              <a:buChar char="•"/>
            </a:pPr>
            <a:r>
              <a:rPr lang="en-GB" dirty="0"/>
              <a:t>Reduced risk of unnecessary family re-engagement with NHS services</a:t>
            </a:r>
          </a:p>
          <a:p>
            <a:pPr eaLnBrk="1" hangingPunct="1">
              <a:buFont typeface="Arial" charset="0"/>
              <a:buChar char="•"/>
            </a:pPr>
            <a:endParaRPr lang="en-GB" dirty="0"/>
          </a:p>
          <a:p>
            <a:pPr eaLnBrk="1" hangingPunct="1">
              <a:buFont typeface="Arial" charset="0"/>
              <a:buChar char="•"/>
            </a:pP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algn="ctr" eaLnBrk="1" hangingPunct="1"/>
            <a:r>
              <a:rPr lang="en-GB" dirty="0"/>
              <a:t> Key progress points:</a:t>
            </a:r>
            <a:br>
              <a:rPr lang="en-GB" dirty="0"/>
            </a:br>
            <a:endParaRPr lang="en-GB" dirty="0"/>
          </a:p>
        </p:txBody>
      </p:sp>
      <p:sp>
        <p:nvSpPr>
          <p:cNvPr id="3" name="Content Placeholder 2"/>
          <p:cNvSpPr>
            <a:spLocks noGrp="1"/>
          </p:cNvSpPr>
          <p:nvPr>
            <p:ph idx="1"/>
          </p:nvPr>
        </p:nvSpPr>
        <p:spPr>
          <a:xfrm>
            <a:off x="1103313" y="1467556"/>
            <a:ext cx="8947150" cy="4780844"/>
          </a:xfrm>
        </p:spPr>
        <p:txBody>
          <a:bodyPr/>
          <a:lstStyle/>
          <a:p>
            <a:pPr eaLnBrk="1" hangingPunct="1">
              <a:buFont typeface="Arial" charset="0"/>
              <a:buChar char="•"/>
            </a:pPr>
            <a:r>
              <a:rPr lang="en-GB" dirty="0"/>
              <a:t>Meetings have taken place with key partners and individuals including parent carer forums, DWP, VCFS organisations and NHS across West Lancashire in order to promote the project</a:t>
            </a:r>
          </a:p>
          <a:p>
            <a:pPr eaLnBrk="1" hangingPunct="1">
              <a:buFont typeface="Arial" charset="0"/>
              <a:buChar char="•"/>
            </a:pPr>
            <a:r>
              <a:rPr lang="en-GB" dirty="0"/>
              <a:t>The service is live and is available to service users</a:t>
            </a:r>
          </a:p>
          <a:p>
            <a:pPr eaLnBrk="1" hangingPunct="1">
              <a:buFont typeface="Arial" charset="0"/>
              <a:buChar char="•"/>
            </a:pPr>
            <a:r>
              <a:rPr lang="en-GB" dirty="0"/>
              <a:t>20 parent carers have already been engaged with and signposted to appropriate provision/support/advice/information</a:t>
            </a:r>
          </a:p>
          <a:p>
            <a:pPr eaLnBrk="1" hangingPunct="1">
              <a:buFont typeface="Arial" charset="0"/>
              <a:buChar char="•"/>
            </a:pPr>
            <a:r>
              <a:rPr lang="en-GB" dirty="0"/>
              <a:t>A number of parent carer consultation events have taken place and more have been arranged in order to identify training and support needs</a:t>
            </a:r>
          </a:p>
          <a:p>
            <a:pPr eaLnBrk="1" hangingPunct="1">
              <a:buFont typeface="Arial" charset="0"/>
              <a:buChar char="•"/>
            </a:pPr>
            <a:r>
              <a:rPr lang="en-GB" dirty="0"/>
              <a:t>A tailored and structured training/support programme is currently in development (this wasn’t originally part of the project plan but a need has been highlighted) for parent carers including stress relief, benefit advice, health and safety, peer support, general wellbeing etc</a:t>
            </a:r>
          </a:p>
          <a:p>
            <a:pPr eaLnBrk="1" hangingPunct="1">
              <a:buFont typeface="Arial" charset="0"/>
              <a:buChar char="•"/>
            </a:pPr>
            <a:endParaRPr lang="en-GB" dirty="0"/>
          </a:p>
          <a:p>
            <a:pPr eaLnBrk="1" hangingPunct="1">
              <a:buFont typeface="Arial" charset="0"/>
              <a:buChar char="•"/>
            </a:pPr>
            <a:endParaRPr lang="en-GB" dirty="0"/>
          </a:p>
          <a:p>
            <a:pPr eaLnBrk="1" hangingPunct="1">
              <a:buFont typeface="Arial" charset="0"/>
              <a:buChar char="•"/>
            </a:pP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946150" y="452438"/>
            <a:ext cx="9404350" cy="1400175"/>
          </a:xfrm>
        </p:spPr>
        <p:txBody>
          <a:bodyPr/>
          <a:lstStyle/>
          <a:p>
            <a:pPr algn="ctr" eaLnBrk="1" hangingPunct="1"/>
            <a:r>
              <a:rPr lang="en-GB" sz="3600" dirty="0"/>
              <a:t>West Lancashire Disability Network</a:t>
            </a:r>
          </a:p>
        </p:txBody>
      </p:sp>
      <p:sp>
        <p:nvSpPr>
          <p:cNvPr id="3" name="Content Placeholder 2"/>
          <p:cNvSpPr>
            <a:spLocks noGrp="1"/>
          </p:cNvSpPr>
          <p:nvPr>
            <p:ph idx="1"/>
          </p:nvPr>
        </p:nvSpPr>
        <p:spPr>
          <a:xfrm>
            <a:off x="1103313" y="1636889"/>
            <a:ext cx="8947150" cy="4611511"/>
          </a:xfrm>
        </p:spPr>
        <p:txBody>
          <a:bodyPr>
            <a:normAutofit/>
          </a:bodyPr>
          <a:lstStyle/>
          <a:p>
            <a:pPr marL="0" indent="0" eaLnBrk="1" hangingPunct="1">
              <a:lnSpc>
                <a:spcPct val="90000"/>
              </a:lnSpc>
              <a:buNone/>
            </a:pPr>
            <a:endParaRPr lang="en-GB" sz="1900" dirty="0"/>
          </a:p>
          <a:p>
            <a:pPr eaLnBrk="1" hangingPunct="1">
              <a:lnSpc>
                <a:spcPct val="90000"/>
              </a:lnSpc>
              <a:buFont typeface="Arial" charset="0"/>
              <a:buChar char="•"/>
            </a:pPr>
            <a:r>
              <a:rPr lang="en-GB" dirty="0"/>
              <a:t>In addition to securing funding for the Next Steps Children and Family Disability Support Project AIF CIC have also been tasked with creating a network/forum to include relevant organisations supporting those with physical and/or learning disabilities.</a:t>
            </a:r>
          </a:p>
          <a:p>
            <a:pPr eaLnBrk="1" hangingPunct="1">
              <a:lnSpc>
                <a:spcPct val="90000"/>
              </a:lnSpc>
              <a:buFont typeface="Arial" charset="0"/>
              <a:buChar char="•"/>
            </a:pPr>
            <a:endParaRPr lang="en-GB" sz="1900" dirty="0"/>
          </a:p>
          <a:p>
            <a:pPr eaLnBrk="1" hangingPunct="1">
              <a:lnSpc>
                <a:spcPct val="90000"/>
              </a:lnSpc>
              <a:buFont typeface="Arial" charset="0"/>
              <a:buChar char="•"/>
            </a:pPr>
            <a:r>
              <a:rPr lang="en-GB" dirty="0"/>
              <a:t>The main focus of this work will be to bring together and co-ordinate any and all relevant organisations across West Lancashire in order to work where and when possible in a joined up and co-operative way.</a:t>
            </a:r>
          </a:p>
          <a:p>
            <a:pPr eaLnBrk="1" hangingPunct="1">
              <a:lnSpc>
                <a:spcPct val="90000"/>
              </a:lnSpc>
              <a:buFont typeface="Arial" charset="0"/>
              <a:buChar char="•"/>
            </a:pPr>
            <a:endParaRPr lang="en-GB" sz="1900" dirty="0"/>
          </a:p>
        </p:txBody>
      </p:sp>
    </p:spTree>
    <p:extLst>
      <p:ext uri="{BB962C8B-B14F-4D97-AF65-F5344CB8AC3E}">
        <p14:creationId xmlns:p14="http://schemas.microsoft.com/office/powerpoint/2010/main" val="10247105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515</TotalTime>
  <Words>804</Words>
  <Application>Microsoft Office PowerPoint</Application>
  <PresentationFormat>Widescreen</PresentationFormat>
  <Paragraphs>71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Ion</vt:lpstr>
      <vt:lpstr>Paul White   An Inclusive Future Community Interest Company (AIF CIC)</vt:lpstr>
      <vt:lpstr>Next Steps Children and Family Disability Support Project/West Lancashire Disability Network</vt:lpstr>
      <vt:lpstr>Presentation Content:</vt:lpstr>
      <vt:lpstr>An Inclusive Future CIC – Who are we?</vt:lpstr>
      <vt:lpstr>An Inclusive Future CIC – Aims and Objectives:</vt:lpstr>
      <vt:lpstr>Next Steps Children and Family Disability Support Project</vt:lpstr>
      <vt:lpstr>Key Aims and Objectives:</vt:lpstr>
      <vt:lpstr> Key progress points: </vt:lpstr>
      <vt:lpstr>West Lancashire Disability Network</vt:lpstr>
      <vt:lpstr>Key Aims, Objectives and possible outcomes:</vt:lpstr>
      <vt:lpstr>Key progress points: </vt:lpstr>
      <vt:lpstr>Questions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Title</dc:title>
  <dc:creator>Paul White</dc:creator>
  <cp:lastModifiedBy>User</cp:lastModifiedBy>
  <cp:revision>51</cp:revision>
  <dcterms:created xsi:type="dcterms:W3CDTF">2016-01-27T17:11:38Z</dcterms:created>
  <dcterms:modified xsi:type="dcterms:W3CDTF">2019-10-07T11:59:23Z</dcterms:modified>
</cp:coreProperties>
</file>