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9" r:id="rId3"/>
    <p:sldId id="266" r:id="rId4"/>
    <p:sldId id="267" r:id="rId5"/>
    <p:sldId id="268" r:id="rId6"/>
    <p:sldId id="287" r:id="rId7"/>
    <p:sldId id="272" r:id="rId8"/>
    <p:sldId id="289" r:id="rId9"/>
    <p:sldId id="271" r:id="rId10"/>
    <p:sldId id="290" r:id="rId11"/>
    <p:sldId id="291" r:id="rId12"/>
    <p:sldId id="265" r:id="rId1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91" autoAdjust="0"/>
  </p:normalViewPr>
  <p:slideViewPr>
    <p:cSldViewPr>
      <p:cViewPr varScale="1">
        <p:scale>
          <a:sx n="55" d="100"/>
          <a:sy n="55" d="100"/>
        </p:scale>
        <p:origin x="159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210CDCD-EA32-436C-8325-152CA7093578}" type="datetimeFigureOut">
              <a:rPr lang="en-GB" smtClean="0"/>
              <a:pPr/>
              <a:t>22/02/2018</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4484F03-C9DF-4972-8094-DFCB44C8AF55}" type="slidenum">
              <a:rPr lang="en-GB" smtClean="0"/>
              <a:pPr/>
              <a:t>‹#›</a:t>
            </a:fld>
            <a:endParaRPr lang="en-GB"/>
          </a:p>
        </p:txBody>
      </p:sp>
    </p:spTree>
    <p:extLst>
      <p:ext uri="{BB962C8B-B14F-4D97-AF65-F5344CB8AC3E}">
        <p14:creationId xmlns:p14="http://schemas.microsoft.com/office/powerpoint/2010/main" val="253324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IMPACT ACROSS BORDERS: IMPROVING COLLABORATION BETWEEN UK-WIDE, REGIONAL AND DEVOLVED COUNTRY TRUSTS TO ACHIEVE GREATER IMPACT</a:t>
            </a:r>
          </a:p>
          <a:p>
            <a:r>
              <a:rPr lang="en-GB" sz="1200" dirty="0" smtClean="0"/>
              <a:t>What are the experiences and benefits of collaboration between trusts who have remits to fund across the UK or in parts of the UK? At this session, a select panel will share intelligence on need, consider the impact of differing contexts and look critically at what works. We will explore both collaboration in funding and in influencing wider change, and whether and how improved collaboration could achieve greater beneficiary outcomes.</a:t>
            </a:r>
          </a:p>
          <a:p>
            <a:r>
              <a:rPr lang="en-GB" sz="1200" dirty="0" smtClean="0"/>
              <a:t>Contributions by participants will be actively encouraged, supported by a small panel of contributors and a facilitator.</a:t>
            </a:r>
          </a:p>
          <a:p>
            <a:r>
              <a:rPr lang="en-GB" sz="1200" b="1" dirty="0" smtClean="0"/>
              <a:t>Will interest: </a:t>
            </a:r>
            <a:r>
              <a:rPr lang="en-GB" sz="1200" dirty="0" smtClean="0"/>
              <a:t>Representatives of trusts with a remit to invest UK-wide, as well as those with a focus on Northern Ireland, Scotland or Wales.</a:t>
            </a:r>
          </a:p>
          <a:p>
            <a:r>
              <a:rPr lang="en-GB" sz="1200" b="1" dirty="0" smtClean="0"/>
              <a:t>Speakers: </a:t>
            </a:r>
            <a:r>
              <a:rPr lang="en-GB" sz="1200" dirty="0" smtClean="0"/>
              <a:t>Gilly Green, Head of UK Grants,  Comic Relief; Phil Godfrey, Grants Director, John Moores Foundation; Fiona Duncan, CEO, Lloyds TSB Foundation for Scotland.  Chaired by </a:t>
            </a:r>
            <a:r>
              <a:rPr lang="en-GB" sz="1200" dirty="0" err="1" smtClean="0"/>
              <a:t>Maddy</a:t>
            </a:r>
            <a:r>
              <a:rPr lang="en-GB" sz="1200" dirty="0" smtClean="0"/>
              <a:t> Halliday, CEO, Life Changes Trust.</a:t>
            </a:r>
          </a:p>
          <a:p>
            <a:endParaRPr lang="en-GB" dirty="0"/>
          </a:p>
        </p:txBody>
      </p:sp>
      <p:sp>
        <p:nvSpPr>
          <p:cNvPr id="4" name="Slide Number Placeholder 3"/>
          <p:cNvSpPr>
            <a:spLocks noGrp="1"/>
          </p:cNvSpPr>
          <p:nvPr>
            <p:ph type="sldNum" sz="quarter" idx="10"/>
          </p:nvPr>
        </p:nvSpPr>
        <p:spPr/>
        <p:txBody>
          <a:bodyPr/>
          <a:lstStyle/>
          <a:p>
            <a:fld id="{74484F03-C9DF-4972-8094-DFCB44C8AF55}" type="slidenum">
              <a:rPr lang="en-GB" smtClean="0"/>
              <a:pPr/>
              <a:t>1</a:t>
            </a:fld>
            <a:endParaRPr lang="en-GB"/>
          </a:p>
        </p:txBody>
      </p:sp>
    </p:spTree>
    <p:extLst>
      <p:ext uri="{BB962C8B-B14F-4D97-AF65-F5344CB8AC3E}">
        <p14:creationId xmlns:p14="http://schemas.microsoft.com/office/powerpoint/2010/main" val="9689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on website</a:t>
            </a:r>
            <a:endParaRPr lang="en-GB" dirty="0"/>
          </a:p>
        </p:txBody>
      </p:sp>
      <p:sp>
        <p:nvSpPr>
          <p:cNvPr id="4" name="Slide Number Placeholder 3"/>
          <p:cNvSpPr>
            <a:spLocks noGrp="1"/>
          </p:cNvSpPr>
          <p:nvPr>
            <p:ph type="sldNum" sz="quarter" idx="10"/>
          </p:nvPr>
        </p:nvSpPr>
        <p:spPr/>
        <p:txBody>
          <a:bodyPr/>
          <a:lstStyle/>
          <a:p>
            <a:fld id="{74484F03-C9DF-4972-8094-DFCB44C8AF55}" type="slidenum">
              <a:rPr lang="en-GB" smtClean="0"/>
              <a:pPr/>
              <a:t>12</a:t>
            </a:fld>
            <a:endParaRPr lang="en-GB"/>
          </a:p>
        </p:txBody>
      </p:sp>
    </p:spTree>
    <p:extLst>
      <p:ext uri="{BB962C8B-B14F-4D97-AF65-F5344CB8AC3E}">
        <p14:creationId xmlns:p14="http://schemas.microsoft.com/office/powerpoint/2010/main" val="9689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Founded in 1964 by John Moores junior.</a:t>
            </a:r>
          </a:p>
          <a:p>
            <a:pPr fontAlgn="base"/>
            <a:r>
              <a:rPr lang="en-GB" sz="1200" b="0" i="0" kern="1200" dirty="0" smtClean="0">
                <a:solidFill>
                  <a:schemeClr val="tx1"/>
                </a:solidFill>
                <a:effectLst/>
                <a:latin typeface="+mn-lt"/>
                <a:ea typeface="+mn-ea"/>
                <a:cs typeface="+mn-cs"/>
              </a:rPr>
              <a:t>CBE in 1993 in recognition of his campaigning for the rights of women and people from ethnic minorities in the workplace.</a:t>
            </a:r>
          </a:p>
          <a:p>
            <a:pPr fontAlgn="base"/>
            <a:r>
              <a:rPr lang="en-GB" sz="1200" b="0" i="0" kern="1200" dirty="0" smtClean="0">
                <a:solidFill>
                  <a:schemeClr val="tx1"/>
                </a:solidFill>
                <a:effectLst/>
                <a:latin typeface="+mn-lt"/>
                <a:ea typeface="+mn-ea"/>
                <a:cs typeface="+mn-cs"/>
              </a:rPr>
              <a:t>He was also Chancellor of Liverpool John Moores University, named after his father.</a:t>
            </a:r>
          </a:p>
          <a:p>
            <a:pPr marL="0" marR="0" indent="0" algn="l" defTabSz="914400" rtl="0" eaLnBrk="1" fontAlgn="base"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Died 2012, aged 83.</a:t>
            </a:r>
          </a:p>
          <a:p>
            <a:pPr marL="0" marR="0" indent="0" algn="l" defTabSz="914400" rtl="0" eaLnBrk="1" fontAlgn="base"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From quite small roots, the Foundation </a:t>
            </a:r>
            <a:r>
              <a:rPr lang="en-US" sz="1200" kern="1200" dirty="0" smtClean="0">
                <a:solidFill>
                  <a:schemeClr val="tx1"/>
                </a:solidFill>
                <a:effectLst/>
                <a:latin typeface="+mn-lt"/>
                <a:ea typeface="+mn-ea"/>
                <a:cs typeface="+mn-cs"/>
              </a:rPr>
              <a:t>has come to play a significant role in various, </a:t>
            </a:r>
            <a:r>
              <a:rPr lang="en-GB" sz="1200" kern="1200" dirty="0" smtClean="0">
                <a:solidFill>
                  <a:schemeClr val="tx1"/>
                </a:solidFill>
                <a:effectLst/>
                <a:latin typeface="+mn-lt"/>
                <a:ea typeface="+mn-ea"/>
                <a:cs typeface="+mn-cs"/>
              </a:rPr>
              <a:t>social and community initiatives and has helped to establish, and support, a huge number of groups. And over the years it has grown into a well respected organisation, an achievement of which John was particularly proud.”</a:t>
            </a:r>
          </a:p>
          <a:p>
            <a:pPr fontAlgn="base"/>
            <a:endParaRPr lang="en-GB" dirty="0" smtClean="0"/>
          </a:p>
          <a:p>
            <a:endParaRPr lang="en-GB" dirty="0"/>
          </a:p>
        </p:txBody>
      </p:sp>
      <p:sp>
        <p:nvSpPr>
          <p:cNvPr id="4" name="Slide Number Placeholder 3"/>
          <p:cNvSpPr>
            <a:spLocks noGrp="1"/>
          </p:cNvSpPr>
          <p:nvPr>
            <p:ph type="sldNum" sz="quarter" idx="10"/>
          </p:nvPr>
        </p:nvSpPr>
        <p:spPr/>
        <p:txBody>
          <a:bodyPr/>
          <a:lstStyle/>
          <a:p>
            <a:fld id="{74484F03-C9DF-4972-8094-DFCB44C8AF55}" type="slidenum">
              <a:rPr lang="en-GB" smtClean="0"/>
              <a:pPr/>
              <a:t>2</a:t>
            </a:fld>
            <a:endParaRPr lang="en-GB"/>
          </a:p>
        </p:txBody>
      </p:sp>
    </p:spTree>
    <p:extLst>
      <p:ext uri="{BB962C8B-B14F-4D97-AF65-F5344CB8AC3E}">
        <p14:creationId xmlns:p14="http://schemas.microsoft.com/office/powerpoint/2010/main" val="9689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Barney Moores</a:t>
            </a:r>
            <a:r>
              <a:rPr lang="en-GB" baseline="0" dirty="0" smtClean="0"/>
              <a:t> November 2015</a:t>
            </a:r>
            <a:endParaRPr lang="en-GB" dirty="0"/>
          </a:p>
        </p:txBody>
      </p:sp>
      <p:sp>
        <p:nvSpPr>
          <p:cNvPr id="4" name="Slide Number Placeholder 3"/>
          <p:cNvSpPr>
            <a:spLocks noGrp="1"/>
          </p:cNvSpPr>
          <p:nvPr>
            <p:ph type="sldNum" sz="quarter" idx="10"/>
          </p:nvPr>
        </p:nvSpPr>
        <p:spPr/>
        <p:txBody>
          <a:bodyPr/>
          <a:lstStyle/>
          <a:p>
            <a:fld id="{74484F03-C9DF-4972-8094-DFCB44C8AF55}" type="slidenum">
              <a:rPr lang="en-GB" smtClean="0"/>
              <a:pPr/>
              <a:t>3</a:t>
            </a:fld>
            <a:endParaRPr lang="en-GB"/>
          </a:p>
        </p:txBody>
      </p:sp>
    </p:spTree>
    <p:extLst>
      <p:ext uri="{BB962C8B-B14F-4D97-AF65-F5344CB8AC3E}">
        <p14:creationId xmlns:p14="http://schemas.microsoft.com/office/powerpoint/2010/main" val="9689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84F03-C9DF-4972-8094-DFCB44C8AF55}" type="slidenum">
              <a:rPr lang="en-GB" smtClean="0"/>
              <a:pPr/>
              <a:t>4</a:t>
            </a:fld>
            <a:endParaRPr lang="en-GB"/>
          </a:p>
        </p:txBody>
      </p:sp>
    </p:spTree>
    <p:extLst>
      <p:ext uri="{BB962C8B-B14F-4D97-AF65-F5344CB8AC3E}">
        <p14:creationId xmlns:p14="http://schemas.microsoft.com/office/powerpoint/2010/main" val="9689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84F03-C9DF-4972-8094-DFCB44C8AF55}" type="slidenum">
              <a:rPr lang="en-GB" smtClean="0"/>
              <a:pPr/>
              <a:t>5</a:t>
            </a:fld>
            <a:endParaRPr lang="en-GB"/>
          </a:p>
        </p:txBody>
      </p:sp>
    </p:spTree>
    <p:extLst>
      <p:ext uri="{BB962C8B-B14F-4D97-AF65-F5344CB8AC3E}">
        <p14:creationId xmlns:p14="http://schemas.microsoft.com/office/powerpoint/2010/main" val="9689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F3C64-5B5D-4174-9EDE-D4924E962428}" type="slidenum">
              <a:rPr lang="en-GB"/>
              <a:pPr/>
              <a:t>6</a:t>
            </a:fld>
            <a:endParaRPr lang="en-GB"/>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2668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84F03-C9DF-4972-8094-DFCB44C8AF55}" type="slidenum">
              <a:rPr lang="en-GB" smtClean="0"/>
              <a:pPr/>
              <a:t>7</a:t>
            </a:fld>
            <a:endParaRPr lang="en-GB"/>
          </a:p>
        </p:txBody>
      </p:sp>
    </p:spTree>
    <p:extLst>
      <p:ext uri="{BB962C8B-B14F-4D97-AF65-F5344CB8AC3E}">
        <p14:creationId xmlns:p14="http://schemas.microsoft.com/office/powerpoint/2010/main" val="9689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C1AA4-2137-4303-9236-72AF30050BE1}" type="slidenum">
              <a:rPr lang="en-GB"/>
              <a:pPr/>
              <a:t>8</a:t>
            </a:fld>
            <a:endParaRPr lang="en-GB"/>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64639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84F03-C9DF-4972-8094-DFCB44C8AF55}" type="slidenum">
              <a:rPr lang="en-GB" smtClean="0"/>
              <a:pPr/>
              <a:t>9</a:t>
            </a:fld>
            <a:endParaRPr lang="en-GB"/>
          </a:p>
        </p:txBody>
      </p:sp>
    </p:spTree>
    <p:extLst>
      <p:ext uri="{BB962C8B-B14F-4D97-AF65-F5344CB8AC3E}">
        <p14:creationId xmlns:p14="http://schemas.microsoft.com/office/powerpoint/2010/main" val="9689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131261268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295489663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144305262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391921374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327810215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415548714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280678618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29058328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20457220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308988365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FA5D6-A6AC-43A2-9EC4-DC61983F9D9A}" type="datetimeFigureOut">
              <a:rPr lang="en-GB" smtClean="0"/>
              <a:pPr/>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050D8E-B488-49C4-B325-BC36BE4AA3E2}" type="slidenum">
              <a:rPr lang="en-GB" smtClean="0"/>
              <a:pPr/>
              <a:t>‹#›</a:t>
            </a:fld>
            <a:endParaRPr lang="en-GB"/>
          </a:p>
        </p:txBody>
      </p:sp>
    </p:spTree>
    <p:extLst>
      <p:ext uri="{BB962C8B-B14F-4D97-AF65-F5344CB8AC3E}">
        <p14:creationId xmlns:p14="http://schemas.microsoft.com/office/powerpoint/2010/main" val="117336158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FA5D6-A6AC-43A2-9EC4-DC61983F9D9A}" type="datetimeFigureOut">
              <a:rPr lang="en-GB" smtClean="0"/>
              <a:pPr/>
              <a:t>22/02/2018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50D8E-B488-49C4-B325-BC36BE4AA3E2}" type="slidenum">
              <a:rPr lang="en-GB" smtClean="0"/>
              <a:pPr/>
              <a:t>‹#›</a:t>
            </a:fld>
            <a:endParaRPr lang="en-GB"/>
          </a:p>
        </p:txBody>
      </p:sp>
    </p:spTree>
    <p:extLst>
      <p:ext uri="{BB962C8B-B14F-4D97-AF65-F5344CB8AC3E}">
        <p14:creationId xmlns:p14="http://schemas.microsoft.com/office/powerpoint/2010/main" val="271248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Bernard\Desktop\ACF - JMF\Capture 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11073"/>
          <a:stretch/>
        </p:blipFill>
        <p:spPr bwMode="auto">
          <a:xfrm>
            <a:off x="652" y="0"/>
            <a:ext cx="9143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60032" y="3308371"/>
            <a:ext cx="4032448" cy="1569660"/>
          </a:xfrm>
          <a:prstGeom prst="rect">
            <a:avLst/>
          </a:prstGeom>
        </p:spPr>
        <p:txBody>
          <a:bodyPr wrap="square">
            <a:spAutoFit/>
          </a:bodyPr>
          <a:lstStyle/>
          <a:p>
            <a:pPr algn="ctr"/>
            <a:r>
              <a:rPr lang="en-GB" sz="48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Moores Foundation</a:t>
            </a:r>
            <a:endParaRPr lang="en-GB" sz="48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69561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New developments</a:t>
            </a:r>
            <a:endParaRPr lang="en-GB"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FFFF00"/>
                </a:solidFill>
              </a:rPr>
              <a:t>Some tightening up of criteria (see booklet)</a:t>
            </a:r>
          </a:p>
          <a:p>
            <a:endParaRPr lang="en-GB" dirty="0" smtClean="0">
              <a:solidFill>
                <a:srgbClr val="FFFF00"/>
              </a:solidFill>
            </a:endParaRPr>
          </a:p>
          <a:p>
            <a:r>
              <a:rPr lang="en-GB" dirty="0" smtClean="0">
                <a:solidFill>
                  <a:srgbClr val="FFFF00"/>
                </a:solidFill>
              </a:rPr>
              <a:t>No deadlines </a:t>
            </a:r>
          </a:p>
          <a:p>
            <a:pPr>
              <a:buNone/>
            </a:pPr>
            <a:r>
              <a:rPr lang="en-GB" dirty="0" smtClean="0">
                <a:solidFill>
                  <a:srgbClr val="FFFF00"/>
                </a:solidFill>
              </a:rPr>
              <a:t>	(you should allow 3 to 5 months from submitting the application to when you need the money)</a:t>
            </a:r>
          </a:p>
          <a:p>
            <a:endParaRPr lang="en-GB" dirty="0" smtClean="0">
              <a:solidFill>
                <a:srgbClr val="FFFF00"/>
              </a:solidFill>
            </a:endParaRPr>
          </a:p>
          <a:p>
            <a:r>
              <a:rPr lang="en-GB" dirty="0" smtClean="0">
                <a:solidFill>
                  <a:srgbClr val="FFFF00"/>
                </a:solidFill>
              </a:rPr>
              <a:t>User survey coming out soon</a:t>
            </a:r>
          </a:p>
          <a:p>
            <a:pPr>
              <a:buNone/>
            </a:pPr>
            <a:endParaRPr lang="en-GB" dirty="0" smtClean="0">
              <a:solidFill>
                <a:srgbClr val="FFFF00"/>
              </a:solidFill>
            </a:endParaRPr>
          </a:p>
          <a:p>
            <a:r>
              <a:rPr lang="en-GB" dirty="0" smtClean="0">
                <a:solidFill>
                  <a:srgbClr val="FFFF00"/>
                </a:solidFill>
              </a:rPr>
              <a:t>Recently moved premises</a:t>
            </a:r>
            <a:endParaRPr lang="en-GB"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Hints &amp; Tips</a:t>
            </a:r>
            <a:endParaRPr lang="en-GB" dirty="0">
              <a:solidFill>
                <a:srgbClr val="FFFF00"/>
              </a:solidFill>
            </a:endParaRPr>
          </a:p>
        </p:txBody>
      </p:sp>
      <p:sp>
        <p:nvSpPr>
          <p:cNvPr id="3" name="Content Placeholder 2"/>
          <p:cNvSpPr>
            <a:spLocks noGrp="1"/>
          </p:cNvSpPr>
          <p:nvPr>
            <p:ph idx="1"/>
          </p:nvPr>
        </p:nvSpPr>
        <p:spPr/>
        <p:txBody>
          <a:bodyPr/>
          <a:lstStyle/>
          <a:p>
            <a:r>
              <a:rPr lang="en-GB" dirty="0" smtClean="0">
                <a:solidFill>
                  <a:srgbClr val="FFFF00"/>
                </a:solidFill>
              </a:rPr>
              <a:t>Ask for the amount of money you need, not what you think you might get</a:t>
            </a:r>
          </a:p>
          <a:p>
            <a:r>
              <a:rPr lang="en-GB" dirty="0" smtClean="0">
                <a:solidFill>
                  <a:srgbClr val="FFFF00"/>
                </a:solidFill>
              </a:rPr>
              <a:t>Ask for something that is already working well and needs to be kept going</a:t>
            </a:r>
          </a:p>
          <a:p>
            <a:r>
              <a:rPr lang="en-GB" dirty="0" smtClean="0">
                <a:solidFill>
                  <a:srgbClr val="FFFF00"/>
                </a:solidFill>
              </a:rPr>
              <a:t>If a new project, then it clearly needs to be in response to major changes</a:t>
            </a:r>
          </a:p>
          <a:p>
            <a:r>
              <a:rPr lang="en-GB" dirty="0" smtClean="0">
                <a:solidFill>
                  <a:srgbClr val="FFFF00"/>
                </a:solidFill>
              </a:rPr>
              <a:t>Don’t pad out the letter just to make it 4 pages</a:t>
            </a:r>
            <a:endParaRPr lang="en-GB" dirty="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86" t="12249" r="12029" b="6494"/>
          <a:stretch/>
        </p:blipFill>
        <p:spPr bwMode="auto">
          <a:xfrm>
            <a:off x="47831" y="15949"/>
            <a:ext cx="9048338" cy="6653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473244">
            <a:off x="163246" y="2843543"/>
            <a:ext cx="8858689" cy="1446550"/>
          </a:xfrm>
          <a:prstGeom prst="rect">
            <a:avLst/>
          </a:prstGeom>
          <a:noFill/>
        </p:spPr>
        <p:txBody>
          <a:bodyPr wrap="square" rtlCol="0">
            <a:spAutoFit/>
          </a:bodyPr>
          <a:lstStyle/>
          <a:p>
            <a:r>
              <a:rPr lang="en-GB" sz="8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www.jmf.org.uk</a:t>
            </a:r>
            <a:endParaRPr lang="en-GB" sz="8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69561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Bernard\Desktop\ACF - JMF\Capture 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504"/>
          <a:stretch/>
        </p:blipFill>
        <p:spPr bwMode="auto">
          <a:xfrm>
            <a:off x="0" y="0"/>
            <a:ext cx="9144000" cy="6885057"/>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John Moores Juni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352" r="5668"/>
          <a:stretch/>
        </p:blipFill>
        <p:spPr bwMode="auto">
          <a:xfrm>
            <a:off x="4805327" y="3442528"/>
            <a:ext cx="3806456" cy="2838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9561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Bernard\Desktop\ACF - JMF\Capture 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75000" contrast="-15000"/>
                    </a14:imgEffect>
                  </a14:imgLayer>
                </a14:imgProps>
              </a:ext>
              <a:ext uri="{28A0092B-C50C-407E-A947-70E740481C1C}">
                <a14:useLocalDpi xmlns:a14="http://schemas.microsoft.com/office/drawing/2010/main" val="0"/>
              </a:ext>
            </a:extLst>
          </a:blip>
          <a:srcRect r="11504"/>
          <a:stretch/>
        </p:blipFill>
        <p:spPr bwMode="auto">
          <a:xfrm>
            <a:off x="0" y="0"/>
            <a:ext cx="9144000" cy="68850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1289660"/>
            <a:ext cx="8496944" cy="3939540"/>
          </a:xfrm>
          <a:prstGeom prst="rect">
            <a:avLst/>
          </a:prstGeom>
        </p:spPr>
        <p:txBody>
          <a:bodyPr wrap="square">
            <a:spAutoFit/>
          </a:bodyPr>
          <a:lstStyle/>
          <a:p>
            <a:pPr>
              <a:spcAft>
                <a:spcPts val="1200"/>
              </a:spcAft>
            </a:pPr>
            <a:r>
              <a:rPr lang="en-GB"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have always prided ourselves on our ability to listen, </a:t>
            </a:r>
            <a:r>
              <a:rPr lang="en-GB"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t>
            </a:r>
            <a:r>
              <a:rPr lang="en-GB"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take on board </a:t>
            </a:r>
            <a:r>
              <a:rPr lang="en-GB"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advice and even criticism</a:t>
            </a:r>
          </a:p>
          <a:p>
            <a:pPr>
              <a:spcAft>
                <a:spcPts val="1200"/>
              </a:spcAft>
            </a:pPr>
            <a:r>
              <a:rPr lang="en-GB"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recognising </a:t>
            </a:r>
            <a:r>
              <a:rPr lang="en-GB"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where we made </a:t>
            </a:r>
            <a:r>
              <a:rPr lang="en-GB"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mistakes </a:t>
            </a:r>
            <a:r>
              <a:rPr lang="en-GB"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learning from </a:t>
            </a:r>
            <a:r>
              <a:rPr lang="en-GB"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those </a:t>
            </a:r>
            <a:r>
              <a:rPr lang="en-GB"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are actually doing the work.</a:t>
            </a:r>
          </a:p>
        </p:txBody>
      </p:sp>
    </p:spTree>
    <p:extLst>
      <p:ext uri="{BB962C8B-B14F-4D97-AF65-F5344CB8AC3E}">
        <p14:creationId xmlns:p14="http://schemas.microsoft.com/office/powerpoint/2010/main" val="4418052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Bernard\Desktop\ACF - JMF\Capture 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75000" contrast="-15000"/>
                    </a14:imgEffect>
                  </a14:imgLayer>
                </a14:imgProps>
              </a:ext>
              <a:ext uri="{28A0092B-C50C-407E-A947-70E740481C1C}">
                <a14:useLocalDpi xmlns:a14="http://schemas.microsoft.com/office/drawing/2010/main" val="0"/>
              </a:ext>
            </a:extLst>
          </a:blip>
          <a:srcRect r="11504"/>
          <a:stretch/>
        </p:blipFill>
        <p:spPr bwMode="auto">
          <a:xfrm>
            <a:off x="0" y="0"/>
            <a:ext cx="9144000" cy="68850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13098601"/>
            <a:ext cx="4572000" cy="2123658"/>
          </a:xfrm>
          <a:prstGeom prst="rect">
            <a:avLst/>
          </a:prstGeom>
        </p:spPr>
        <p:txBody>
          <a:bodyPr>
            <a:spAutoFit/>
          </a:bodyPr>
          <a:lstStyle/>
          <a:p>
            <a:r>
              <a:rPr lang="en-GB" sz="1200" b="1" dirty="0">
                <a:latin typeface="Arial" panose="020B0604020202020204" pitchFamily="34" charset="0"/>
                <a:cs typeface="Arial" panose="020B0604020202020204" pitchFamily="34" charset="0"/>
              </a:rPr>
              <a:t>Local community groups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Black </a:t>
            </a:r>
            <a:r>
              <a:rPr lang="en-GB" sz="1200" b="1" dirty="0">
                <a:latin typeface="Arial" panose="020B0604020202020204" pitchFamily="34" charset="0"/>
                <a:cs typeface="Arial" panose="020B0604020202020204" pitchFamily="34" charset="0"/>
              </a:rPr>
              <a:t>and Minority Ethnic Organisations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Refugees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Women </a:t>
            </a:r>
            <a:r>
              <a:rPr lang="en-GB" sz="1200" b="1" dirty="0">
                <a:latin typeface="Arial" panose="020B0604020202020204" pitchFamily="34" charset="0"/>
                <a:cs typeface="Arial" panose="020B0604020202020204" pitchFamily="34" charset="0"/>
              </a:rPr>
              <a:t>including girls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Children </a:t>
            </a:r>
            <a:r>
              <a:rPr lang="en-GB" sz="1200" b="1" dirty="0">
                <a:latin typeface="Arial" panose="020B0604020202020204" pitchFamily="34" charset="0"/>
                <a:cs typeface="Arial" panose="020B0604020202020204" pitchFamily="34" charset="0"/>
              </a:rPr>
              <a:t>and young people</a:t>
            </a:r>
            <a:r>
              <a:rPr lang="en-GB" sz="1200" dirty="0">
                <a:latin typeface="Arial" panose="020B0604020202020204" pitchFamily="34" charset="0"/>
                <a:cs typeface="Arial" panose="020B0604020202020204" pitchFamily="34" charset="0"/>
              </a:rPr>
              <a:t>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Advice </a:t>
            </a:r>
            <a:r>
              <a:rPr lang="en-GB" sz="1200" b="1" dirty="0">
                <a:latin typeface="Arial" panose="020B0604020202020204" pitchFamily="34" charset="0"/>
                <a:cs typeface="Arial" panose="020B0604020202020204" pitchFamily="34" charset="0"/>
              </a:rPr>
              <a:t>and information to alleviate poverty</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Grassroots </a:t>
            </a:r>
            <a:r>
              <a:rPr lang="en-GB" sz="1200" b="1" dirty="0">
                <a:latin typeface="Arial" panose="020B0604020202020204" pitchFamily="34" charset="0"/>
                <a:cs typeface="Arial" panose="020B0604020202020204" pitchFamily="34" charset="0"/>
              </a:rPr>
              <a:t>social health initiatives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Training </a:t>
            </a:r>
            <a:r>
              <a:rPr lang="en-GB" sz="1200" b="1" dirty="0">
                <a:latin typeface="Arial" panose="020B0604020202020204" pitchFamily="34" charset="0"/>
                <a:cs typeface="Arial" panose="020B0604020202020204" pitchFamily="34" charset="0"/>
              </a:rPr>
              <a:t>for voluntary organisations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Joint </a:t>
            </a:r>
            <a:r>
              <a:rPr lang="en-GB" sz="1200" b="1" dirty="0">
                <a:latin typeface="Arial" panose="020B0604020202020204" pitchFamily="34" charset="0"/>
                <a:cs typeface="Arial" panose="020B0604020202020204" pitchFamily="34" charset="0"/>
              </a:rPr>
              <a:t>working and trust building initiatives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Equality </a:t>
            </a:r>
            <a:r>
              <a:rPr lang="en-GB" sz="1200" b="1" dirty="0">
                <a:latin typeface="Arial" panose="020B0604020202020204" pitchFamily="34" charset="0"/>
                <a:cs typeface="Arial" panose="020B0604020202020204" pitchFamily="34" charset="0"/>
              </a:rPr>
              <a:t>and Diversity</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sp>
        <p:nvSpPr>
          <p:cNvPr id="3" name="Rectangle 2"/>
          <p:cNvSpPr/>
          <p:nvPr/>
        </p:nvSpPr>
        <p:spPr>
          <a:xfrm>
            <a:off x="899592" y="836712"/>
            <a:ext cx="7416824" cy="5016758"/>
          </a:xfrm>
          <a:prstGeom prst="rect">
            <a:avLst/>
          </a:prstGeom>
        </p:spPr>
        <p:txBody>
          <a:bodyPr wrap="square">
            <a:spAutoFit/>
          </a:bodyPr>
          <a:lstStyle/>
          <a:p>
            <a:r>
              <a:rPr lang="en-GB"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enable </a:t>
            </a:r>
            <a:r>
              <a:rPr lang="en-GB"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people who face barriers, as a result of social, educational, physical, economic, cultural, geographical or other disadvantage, to improve their social conditions and quality of </a:t>
            </a:r>
            <a:r>
              <a:rPr lang="en-GB"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life.</a:t>
            </a:r>
            <a:endParaRPr lang="en-GB"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30580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Bernard\Desktop\ACF - JMF\Capture 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75000" contrast="-15000"/>
                    </a14:imgEffect>
                  </a14:imgLayer>
                </a14:imgProps>
              </a:ext>
              <a:ext uri="{28A0092B-C50C-407E-A947-70E740481C1C}">
                <a14:useLocalDpi xmlns:a14="http://schemas.microsoft.com/office/drawing/2010/main" val="0"/>
              </a:ext>
            </a:extLst>
          </a:blip>
          <a:srcRect r="11504"/>
          <a:stretch/>
        </p:blipFill>
        <p:spPr bwMode="auto">
          <a:xfrm>
            <a:off x="0" y="0"/>
            <a:ext cx="9144000" cy="68850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13098601"/>
            <a:ext cx="4572000" cy="2123658"/>
          </a:xfrm>
          <a:prstGeom prst="rect">
            <a:avLst/>
          </a:prstGeom>
        </p:spPr>
        <p:txBody>
          <a:bodyPr>
            <a:spAutoFit/>
          </a:bodyPr>
          <a:lstStyle/>
          <a:p>
            <a:r>
              <a:rPr lang="en-GB" sz="1200" b="1" dirty="0">
                <a:latin typeface="Arial" panose="020B0604020202020204" pitchFamily="34" charset="0"/>
                <a:cs typeface="Arial" panose="020B0604020202020204" pitchFamily="34" charset="0"/>
              </a:rPr>
              <a:t>Local community groups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Black </a:t>
            </a:r>
            <a:r>
              <a:rPr lang="en-GB" sz="1200" b="1" dirty="0">
                <a:latin typeface="Arial" panose="020B0604020202020204" pitchFamily="34" charset="0"/>
                <a:cs typeface="Arial" panose="020B0604020202020204" pitchFamily="34" charset="0"/>
              </a:rPr>
              <a:t>and Minority Ethnic Organisations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Refugees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Women </a:t>
            </a:r>
            <a:r>
              <a:rPr lang="en-GB" sz="1200" b="1" dirty="0">
                <a:latin typeface="Arial" panose="020B0604020202020204" pitchFamily="34" charset="0"/>
                <a:cs typeface="Arial" panose="020B0604020202020204" pitchFamily="34" charset="0"/>
              </a:rPr>
              <a:t>including girls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Children </a:t>
            </a:r>
            <a:r>
              <a:rPr lang="en-GB" sz="1200" b="1" dirty="0">
                <a:latin typeface="Arial" panose="020B0604020202020204" pitchFamily="34" charset="0"/>
                <a:cs typeface="Arial" panose="020B0604020202020204" pitchFamily="34" charset="0"/>
              </a:rPr>
              <a:t>and young people</a:t>
            </a:r>
            <a:r>
              <a:rPr lang="en-GB" sz="1200" dirty="0">
                <a:latin typeface="Arial" panose="020B0604020202020204" pitchFamily="34" charset="0"/>
                <a:cs typeface="Arial" panose="020B0604020202020204" pitchFamily="34" charset="0"/>
              </a:rPr>
              <a:t>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Advice </a:t>
            </a:r>
            <a:r>
              <a:rPr lang="en-GB" sz="1200" b="1" dirty="0">
                <a:latin typeface="Arial" panose="020B0604020202020204" pitchFamily="34" charset="0"/>
                <a:cs typeface="Arial" panose="020B0604020202020204" pitchFamily="34" charset="0"/>
              </a:rPr>
              <a:t>and information to alleviate poverty</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err="1" smtClean="0">
                <a:latin typeface="Arial" panose="020B0604020202020204" pitchFamily="34" charset="0"/>
                <a:cs typeface="Arial" panose="020B0604020202020204" pitchFamily="34" charset="0"/>
              </a:rPr>
              <a:t>Grassroot</a:t>
            </a:r>
            <a:r>
              <a:rPr lang="en-GB" sz="1200" b="1" dirty="0" smtClean="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social health initiatives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Training </a:t>
            </a:r>
            <a:r>
              <a:rPr lang="en-GB" sz="1200" b="1" dirty="0">
                <a:latin typeface="Arial" panose="020B0604020202020204" pitchFamily="34" charset="0"/>
                <a:cs typeface="Arial" panose="020B0604020202020204" pitchFamily="34" charset="0"/>
              </a:rPr>
              <a:t>for voluntary organisations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Joint </a:t>
            </a:r>
            <a:r>
              <a:rPr lang="en-GB" sz="1200" b="1" dirty="0">
                <a:latin typeface="Arial" panose="020B0604020202020204" pitchFamily="34" charset="0"/>
                <a:cs typeface="Arial" panose="020B0604020202020204" pitchFamily="34" charset="0"/>
              </a:rPr>
              <a:t>working and trust building initiatives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Equality </a:t>
            </a:r>
            <a:r>
              <a:rPr lang="en-GB" sz="1200" b="1" dirty="0">
                <a:latin typeface="Arial" panose="020B0604020202020204" pitchFamily="34" charset="0"/>
                <a:cs typeface="Arial" panose="020B0604020202020204" pitchFamily="34" charset="0"/>
              </a:rPr>
              <a:t>and Diversity</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sp>
        <p:nvSpPr>
          <p:cNvPr id="3" name="Rectangle 2"/>
          <p:cNvSpPr/>
          <p:nvPr/>
        </p:nvSpPr>
        <p:spPr>
          <a:xfrm>
            <a:off x="899592" y="980728"/>
            <a:ext cx="7380820" cy="4555093"/>
          </a:xfrm>
          <a:prstGeom prst="rect">
            <a:avLst/>
          </a:prstGeom>
        </p:spPr>
        <p:txBody>
          <a:bodyPr wrap="square">
            <a:spAutoFit/>
          </a:bodyPr>
          <a:lstStyle/>
          <a:p>
            <a:pPr>
              <a:spcAft>
                <a:spcPts val="1200"/>
              </a:spcAft>
            </a:pPr>
            <a:r>
              <a:rPr lang="en-GB"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enabling funder and would like to help groups achieve their targets and outcomes in their own way.</a:t>
            </a:r>
          </a:p>
          <a:p>
            <a:pPr>
              <a:spcAft>
                <a:spcPts val="1200"/>
              </a:spcAft>
            </a:pPr>
            <a:r>
              <a:rPr lang="en-GB"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Priority is given to small, grass-roots and volunteer driven organisations.</a:t>
            </a:r>
            <a:endParaRPr lang="en-GB" sz="4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97450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rmAutofit fontScale="90000"/>
          </a:bodyPr>
          <a:lstStyle/>
          <a:p>
            <a:r>
              <a:rPr lang="en-US" sz="4000" dirty="0">
                <a:latin typeface="Vrinda" pitchFamily="34" charset="0"/>
              </a:rPr>
              <a:t/>
            </a:r>
            <a:br>
              <a:rPr lang="en-US" sz="4000" dirty="0">
                <a:latin typeface="Vrinda" pitchFamily="34" charset="0"/>
              </a:rPr>
            </a:br>
            <a:r>
              <a:rPr lang="en-US" sz="4000" dirty="0">
                <a:solidFill>
                  <a:srgbClr val="FFFF00"/>
                </a:solidFill>
                <a:latin typeface="Vrinda" pitchFamily="34" charset="0"/>
              </a:rPr>
              <a:t>WHAT WE MAKE GRANTS FOR</a:t>
            </a:r>
            <a:r>
              <a:rPr lang="en-US" sz="2800" dirty="0">
                <a:solidFill>
                  <a:srgbClr val="FFFF00"/>
                </a:solidFill>
                <a:latin typeface="Vrinda" pitchFamily="34" charset="0"/>
              </a:rPr>
              <a:t/>
            </a:r>
            <a:br>
              <a:rPr lang="en-US" sz="2800" dirty="0">
                <a:solidFill>
                  <a:srgbClr val="FFFF00"/>
                </a:solidFill>
                <a:latin typeface="Vrinda" pitchFamily="34" charset="0"/>
              </a:rPr>
            </a:br>
            <a:endParaRPr lang="en-US" sz="2800" dirty="0">
              <a:solidFill>
                <a:srgbClr val="FFFF00"/>
              </a:solidFill>
              <a:latin typeface="Vrinda" pitchFamily="34" charset="0"/>
            </a:endParaRPr>
          </a:p>
        </p:txBody>
      </p:sp>
      <p:sp>
        <p:nvSpPr>
          <p:cNvPr id="8195" name="Rectangle 3"/>
          <p:cNvSpPr>
            <a:spLocks noGrp="1" noRot="1" noChangeArrowheads="1"/>
          </p:cNvSpPr>
          <p:nvPr>
            <p:ph type="body" idx="1"/>
          </p:nvPr>
        </p:nvSpPr>
        <p:spPr/>
        <p:txBody>
          <a:bodyPr/>
          <a:lstStyle/>
          <a:p>
            <a:pPr>
              <a:buFont typeface="Arial" charset="0"/>
              <a:buNone/>
            </a:pPr>
            <a:endParaRPr lang="en-US" sz="2400" b="1" dirty="0">
              <a:solidFill>
                <a:srgbClr val="FFFF00"/>
              </a:solidFill>
            </a:endParaRPr>
          </a:p>
          <a:p>
            <a:r>
              <a:rPr lang="en-US" sz="2400" b="1" dirty="0" smtClean="0">
                <a:solidFill>
                  <a:srgbClr val="FFFF00"/>
                </a:solidFill>
              </a:rPr>
              <a:t>running </a:t>
            </a:r>
            <a:r>
              <a:rPr lang="en-US" sz="2400" b="1" dirty="0">
                <a:solidFill>
                  <a:srgbClr val="FFFF00"/>
                </a:solidFill>
              </a:rPr>
              <a:t>costs </a:t>
            </a:r>
          </a:p>
          <a:p>
            <a:pPr>
              <a:buFont typeface="Arial" charset="0"/>
              <a:buNone/>
            </a:pPr>
            <a:endParaRPr lang="en-US" sz="2400" b="1" dirty="0">
              <a:solidFill>
                <a:srgbClr val="FFFF00"/>
              </a:solidFill>
            </a:endParaRPr>
          </a:p>
          <a:p>
            <a:r>
              <a:rPr lang="en-US" sz="2400" b="1" dirty="0">
                <a:solidFill>
                  <a:srgbClr val="FFFF00"/>
                </a:solidFill>
              </a:rPr>
              <a:t>salaries </a:t>
            </a:r>
          </a:p>
          <a:p>
            <a:pPr>
              <a:buFont typeface="Arial" charset="0"/>
              <a:buNone/>
            </a:pPr>
            <a:endParaRPr lang="en-US" sz="2400" b="1" dirty="0">
              <a:solidFill>
                <a:srgbClr val="FFFF00"/>
              </a:solidFill>
            </a:endParaRPr>
          </a:p>
          <a:p>
            <a:r>
              <a:rPr lang="en-US" sz="2400" b="1" dirty="0" smtClean="0">
                <a:solidFill>
                  <a:srgbClr val="FFFF00"/>
                </a:solidFill>
              </a:rPr>
              <a:t>volunteers</a:t>
            </a:r>
            <a:r>
              <a:rPr lang="en-US" sz="2400" b="1" dirty="0">
                <a:solidFill>
                  <a:srgbClr val="FFFF00"/>
                </a:solidFill>
              </a:rPr>
              <a:t>’ out-of-pocket expenses </a:t>
            </a:r>
          </a:p>
          <a:p>
            <a:pPr>
              <a:buFont typeface="Arial" charset="0"/>
              <a:buNone/>
            </a:pPr>
            <a:endParaRPr lang="en-US" sz="2400" b="1" dirty="0">
              <a:solidFill>
                <a:srgbClr val="FFFF00"/>
              </a:solidFill>
            </a:endParaRPr>
          </a:p>
          <a:p>
            <a:r>
              <a:rPr lang="en-US" sz="2400" b="1" dirty="0">
                <a:solidFill>
                  <a:srgbClr val="FFFF00"/>
                </a:solidFill>
              </a:rPr>
              <a:t>one-off projects </a:t>
            </a:r>
          </a:p>
          <a:p>
            <a:pPr>
              <a:buFont typeface="Arial" charset="0"/>
              <a:buNone/>
            </a:pPr>
            <a:endParaRPr lang="en-US" sz="2400" b="1" dirty="0">
              <a:solidFill>
                <a:srgbClr val="FFFF00"/>
              </a:solidFill>
            </a:endParaRPr>
          </a:p>
          <a:p>
            <a:r>
              <a:rPr lang="en-US" sz="2400" b="1" dirty="0">
                <a:solidFill>
                  <a:srgbClr val="FFFF00"/>
                </a:solidFill>
              </a:rPr>
              <a:t>equipment </a:t>
            </a:r>
          </a:p>
          <a:p>
            <a:pPr>
              <a:buFont typeface="Arial" charset="0"/>
              <a:buNone/>
            </a:pPr>
            <a:endParaRPr lang="en-US" sz="2400" b="1" dirty="0"/>
          </a:p>
          <a:p>
            <a:pPr>
              <a:buFont typeface="Arial" charset="0"/>
              <a:buNone/>
            </a:pPr>
            <a:endParaRPr lang="en-US" sz="2400" b="1"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Bernard\Desktop\ACF - JMF\Capture 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75000" contrast="-15000"/>
                    </a14:imgEffect>
                  </a14:imgLayer>
                </a14:imgProps>
              </a:ext>
              <a:ext uri="{28A0092B-C50C-407E-A947-70E740481C1C}">
                <a14:useLocalDpi xmlns:a14="http://schemas.microsoft.com/office/drawing/2010/main" val="0"/>
              </a:ext>
            </a:extLst>
          </a:blip>
          <a:srcRect r="11504"/>
          <a:stretch/>
        </p:blipFill>
        <p:spPr bwMode="auto">
          <a:xfrm>
            <a:off x="0" y="0"/>
            <a:ext cx="9144000" cy="68850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13098601"/>
            <a:ext cx="4572000" cy="2123658"/>
          </a:xfrm>
          <a:prstGeom prst="rect">
            <a:avLst/>
          </a:prstGeom>
        </p:spPr>
        <p:txBody>
          <a:bodyPr>
            <a:spAutoFit/>
          </a:bodyPr>
          <a:lstStyle/>
          <a:p>
            <a:r>
              <a:rPr lang="en-GB" sz="1200" b="1" dirty="0">
                <a:latin typeface="Arial" panose="020B0604020202020204" pitchFamily="34" charset="0"/>
                <a:cs typeface="Arial" panose="020B0604020202020204" pitchFamily="34" charset="0"/>
              </a:rPr>
              <a:t>Local community groups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Black </a:t>
            </a:r>
            <a:r>
              <a:rPr lang="en-GB" sz="1200" b="1" dirty="0">
                <a:latin typeface="Arial" panose="020B0604020202020204" pitchFamily="34" charset="0"/>
                <a:cs typeface="Arial" panose="020B0604020202020204" pitchFamily="34" charset="0"/>
              </a:rPr>
              <a:t>and Minority Ethnic Organisations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Refugees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Women </a:t>
            </a:r>
            <a:r>
              <a:rPr lang="en-GB" sz="1200" b="1" dirty="0">
                <a:latin typeface="Arial" panose="020B0604020202020204" pitchFamily="34" charset="0"/>
                <a:cs typeface="Arial" panose="020B0604020202020204" pitchFamily="34" charset="0"/>
              </a:rPr>
              <a:t>including girls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Children </a:t>
            </a:r>
            <a:r>
              <a:rPr lang="en-GB" sz="1200" b="1" dirty="0">
                <a:latin typeface="Arial" panose="020B0604020202020204" pitchFamily="34" charset="0"/>
                <a:cs typeface="Arial" panose="020B0604020202020204" pitchFamily="34" charset="0"/>
              </a:rPr>
              <a:t>and young people</a:t>
            </a:r>
            <a:r>
              <a:rPr lang="en-GB" sz="1200" dirty="0">
                <a:latin typeface="Arial" panose="020B0604020202020204" pitchFamily="34" charset="0"/>
                <a:cs typeface="Arial" panose="020B0604020202020204" pitchFamily="34" charset="0"/>
              </a:rPr>
              <a:t>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Advice </a:t>
            </a:r>
            <a:r>
              <a:rPr lang="en-GB" sz="1200" b="1" dirty="0">
                <a:latin typeface="Arial" panose="020B0604020202020204" pitchFamily="34" charset="0"/>
                <a:cs typeface="Arial" panose="020B0604020202020204" pitchFamily="34" charset="0"/>
              </a:rPr>
              <a:t>and information to alleviate poverty</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err="1" smtClean="0">
                <a:latin typeface="Arial" panose="020B0604020202020204" pitchFamily="34" charset="0"/>
                <a:cs typeface="Arial" panose="020B0604020202020204" pitchFamily="34" charset="0"/>
              </a:rPr>
              <a:t>Grassroot</a:t>
            </a:r>
            <a:r>
              <a:rPr lang="en-GB" sz="1200" b="1" dirty="0" smtClean="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social health initiatives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Training </a:t>
            </a:r>
            <a:r>
              <a:rPr lang="en-GB" sz="1200" b="1" dirty="0">
                <a:latin typeface="Arial" panose="020B0604020202020204" pitchFamily="34" charset="0"/>
                <a:cs typeface="Arial" panose="020B0604020202020204" pitchFamily="34" charset="0"/>
              </a:rPr>
              <a:t>for voluntary organisations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Joint </a:t>
            </a:r>
            <a:r>
              <a:rPr lang="en-GB" sz="1200" b="1" dirty="0">
                <a:latin typeface="Arial" panose="020B0604020202020204" pitchFamily="34" charset="0"/>
                <a:cs typeface="Arial" panose="020B0604020202020204" pitchFamily="34" charset="0"/>
              </a:rPr>
              <a:t>working and trust building initiatives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Equality </a:t>
            </a:r>
            <a:r>
              <a:rPr lang="en-GB" sz="1200" b="1" dirty="0">
                <a:latin typeface="Arial" panose="020B0604020202020204" pitchFamily="34" charset="0"/>
                <a:cs typeface="Arial" panose="020B0604020202020204" pitchFamily="34" charset="0"/>
              </a:rPr>
              <a:t>and Diversity</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pic>
        <p:nvPicPr>
          <p:cNvPr id="17410" name="Picture 2" descr="C:\Users\Bernard\Desktop\ACF - JMF\UK 2 Merseyside 2.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121" r="29740"/>
          <a:stretch/>
        </p:blipFill>
        <p:spPr bwMode="auto">
          <a:xfrm>
            <a:off x="3917374" y="311573"/>
            <a:ext cx="5216235" cy="60281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7544" y="3429000"/>
            <a:ext cx="3803340" cy="1631216"/>
          </a:xfrm>
          <a:prstGeom prst="rect">
            <a:avLst/>
          </a:prstGeom>
        </p:spPr>
        <p:txBody>
          <a:bodyPr wrap="square">
            <a:spAutoFit/>
          </a:bodyPr>
          <a:lstStyle/>
          <a:p>
            <a:r>
              <a:rPr lang="en-GB" sz="2000" b="1" dirty="0" smtClean="0">
                <a:solidFill>
                  <a:srgbClr val="FFFF00"/>
                </a:solidFill>
                <a:latin typeface="Arial" panose="020B0604020202020204" pitchFamily="34" charset="0"/>
                <a:cs typeface="Arial" panose="020B0604020202020204" pitchFamily="34" charset="0"/>
              </a:rPr>
              <a:t>Carers</a:t>
            </a:r>
          </a:p>
          <a:p>
            <a:r>
              <a:rPr lang="en-GB" sz="2000" b="1" dirty="0" smtClean="0">
                <a:solidFill>
                  <a:srgbClr val="FFFF00"/>
                </a:solidFill>
                <a:latin typeface="Arial" panose="020B0604020202020204" pitchFamily="34" charset="0"/>
                <a:cs typeface="Arial" panose="020B0604020202020204" pitchFamily="34" charset="0"/>
              </a:rPr>
              <a:t>Children </a:t>
            </a:r>
            <a:r>
              <a:rPr lang="en-GB" sz="2000" b="1" dirty="0">
                <a:solidFill>
                  <a:srgbClr val="FFFF00"/>
                </a:solidFill>
                <a:latin typeface="Arial" panose="020B0604020202020204" pitchFamily="34" charset="0"/>
                <a:cs typeface="Arial" panose="020B0604020202020204" pitchFamily="34" charset="0"/>
              </a:rPr>
              <a:t>and young people</a:t>
            </a:r>
          </a:p>
          <a:p>
            <a:r>
              <a:rPr lang="en-GB" sz="2000" b="1" dirty="0" smtClean="0">
                <a:solidFill>
                  <a:srgbClr val="FFFF00"/>
                </a:solidFill>
                <a:latin typeface="Arial" panose="020B0604020202020204" pitchFamily="34" charset="0"/>
                <a:cs typeface="Arial" panose="020B0604020202020204" pitchFamily="34" charset="0"/>
              </a:rPr>
              <a:t>Family support</a:t>
            </a:r>
          </a:p>
          <a:p>
            <a:r>
              <a:rPr lang="en-GB" sz="2000" b="1" dirty="0" smtClean="0">
                <a:solidFill>
                  <a:srgbClr val="FFFF00"/>
                </a:solidFill>
                <a:latin typeface="Arial" panose="020B0604020202020204" pitchFamily="34" charset="0"/>
                <a:cs typeface="Arial" panose="020B0604020202020204" pitchFamily="34" charset="0"/>
              </a:rPr>
              <a:t>Homeless </a:t>
            </a:r>
            <a:r>
              <a:rPr lang="en-GB" sz="2000" b="1" dirty="0">
                <a:solidFill>
                  <a:srgbClr val="FFFF00"/>
                </a:solidFill>
                <a:latin typeface="Arial" panose="020B0604020202020204" pitchFamily="34" charset="0"/>
                <a:cs typeface="Arial" panose="020B0604020202020204" pitchFamily="34" charset="0"/>
              </a:rPr>
              <a:t>people</a:t>
            </a:r>
          </a:p>
          <a:p>
            <a:r>
              <a:rPr lang="en-GB" sz="2000" b="1" dirty="0" smtClean="0">
                <a:solidFill>
                  <a:srgbClr val="FFFF00"/>
                </a:solidFill>
                <a:latin typeface="Arial" panose="020B0604020202020204" pitchFamily="34" charset="0"/>
                <a:cs typeface="Arial" panose="020B0604020202020204" pitchFamily="34" charset="0"/>
              </a:rPr>
              <a:t>Refugees</a:t>
            </a:r>
            <a:endParaRPr lang="en-GB" sz="2000" b="1" dirty="0">
              <a:solidFill>
                <a:srgbClr val="FFFF00"/>
              </a:solidFill>
              <a:latin typeface="Arial" panose="020B0604020202020204" pitchFamily="34" charset="0"/>
              <a:cs typeface="Arial" panose="020B0604020202020204" pitchFamily="34" charset="0"/>
            </a:endParaRPr>
          </a:p>
        </p:txBody>
      </p:sp>
      <p:sp>
        <p:nvSpPr>
          <p:cNvPr id="7" name="Rectangle 6"/>
          <p:cNvSpPr/>
          <p:nvPr/>
        </p:nvSpPr>
        <p:spPr>
          <a:xfrm>
            <a:off x="395536" y="404664"/>
            <a:ext cx="5688632" cy="2862322"/>
          </a:xfrm>
          <a:prstGeom prst="rect">
            <a:avLst/>
          </a:prstGeom>
        </p:spPr>
        <p:txBody>
          <a:bodyPr wrap="square">
            <a:spAutoFit/>
          </a:bodyPr>
          <a:lstStyle/>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Advice and information to alleviate poverty</a:t>
            </a:r>
          </a:p>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Black and Minority Ethnic Organisations</a:t>
            </a:r>
          </a:p>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Equality and Diversity</a:t>
            </a:r>
          </a:p>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Grassroots social health initiatives</a:t>
            </a:r>
          </a:p>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Joint working and trust building initiatives</a:t>
            </a:r>
          </a:p>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Local </a:t>
            </a:r>
            <a:r>
              <a:rPr lang="en-GB"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community groups</a:t>
            </a:r>
          </a:p>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 </a:t>
            </a:r>
            <a:r>
              <a:rPr lang="en-GB"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chance learning</a:t>
            </a:r>
          </a:p>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Training </a:t>
            </a:r>
            <a:r>
              <a:rPr lang="en-GB"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voluntary </a:t>
            </a:r>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organisations</a:t>
            </a:r>
          </a:p>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Women including girls</a:t>
            </a:r>
          </a:p>
        </p:txBody>
      </p:sp>
    </p:spTree>
    <p:extLst>
      <p:ext uri="{BB962C8B-B14F-4D97-AF65-F5344CB8AC3E}">
        <p14:creationId xmlns:p14="http://schemas.microsoft.com/office/powerpoint/2010/main" val="338763258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sz="4000" dirty="0">
                <a:solidFill>
                  <a:srgbClr val="FFFF00"/>
                </a:solidFill>
                <a:latin typeface="Vrinda" pitchFamily="34" charset="0"/>
              </a:rPr>
              <a:t>GENERALLY</a:t>
            </a:r>
            <a:r>
              <a:rPr lang="en-US" sz="4000" dirty="0">
                <a:latin typeface="Vrinda" pitchFamily="34" charset="0"/>
              </a:rPr>
              <a:t> </a:t>
            </a:r>
            <a:r>
              <a:rPr lang="en-US" sz="4000" dirty="0">
                <a:solidFill>
                  <a:srgbClr val="FFFF00"/>
                </a:solidFill>
                <a:latin typeface="Vrinda" pitchFamily="34" charset="0"/>
              </a:rPr>
              <a:t>WE DO </a:t>
            </a:r>
            <a:r>
              <a:rPr lang="en-US" sz="4000" b="1" u="sng" dirty="0">
                <a:solidFill>
                  <a:srgbClr val="FFFF00"/>
                </a:solidFill>
                <a:latin typeface="Vrinda" pitchFamily="34" charset="0"/>
              </a:rPr>
              <a:t>NOT</a:t>
            </a:r>
            <a:r>
              <a:rPr lang="en-US" sz="4000" dirty="0">
                <a:solidFill>
                  <a:srgbClr val="FFFF00"/>
                </a:solidFill>
                <a:latin typeface="Vrinda" pitchFamily="34" charset="0"/>
              </a:rPr>
              <a:t> FUND</a:t>
            </a:r>
            <a:r>
              <a:rPr lang="en-US" dirty="0">
                <a:solidFill>
                  <a:srgbClr val="FFFF00"/>
                </a:solidFill>
              </a:rPr>
              <a:t> </a:t>
            </a:r>
          </a:p>
        </p:txBody>
      </p:sp>
      <p:sp>
        <p:nvSpPr>
          <p:cNvPr id="18435" name="Rectangle 3"/>
          <p:cNvSpPr>
            <a:spLocks noGrp="1" noRot="1" noChangeArrowheads="1"/>
          </p:cNvSpPr>
          <p:nvPr>
            <p:ph type="body" idx="1"/>
          </p:nvPr>
        </p:nvSpPr>
        <p:spPr>
          <a:xfrm>
            <a:off x="323850" y="1628775"/>
            <a:ext cx="4103688" cy="4824561"/>
          </a:xfrm>
        </p:spPr>
        <p:txBody>
          <a:bodyPr>
            <a:normAutofit lnSpcReduction="10000"/>
          </a:bodyPr>
          <a:lstStyle/>
          <a:p>
            <a:r>
              <a:rPr lang="en-US" sz="2400" b="1" dirty="0">
                <a:solidFill>
                  <a:srgbClr val="FFFF00"/>
                </a:solidFill>
              </a:rPr>
              <a:t>Individuals </a:t>
            </a:r>
          </a:p>
          <a:p>
            <a:endParaRPr lang="en-US" sz="2400" b="1" dirty="0">
              <a:solidFill>
                <a:srgbClr val="FFFF00"/>
              </a:solidFill>
            </a:endParaRPr>
          </a:p>
          <a:p>
            <a:r>
              <a:rPr lang="en-US" sz="2400" b="1" dirty="0">
                <a:solidFill>
                  <a:srgbClr val="FFFF00"/>
                </a:solidFill>
              </a:rPr>
              <a:t>Statutory Bodies </a:t>
            </a:r>
          </a:p>
          <a:p>
            <a:endParaRPr lang="en-US" sz="2400" b="1" dirty="0">
              <a:solidFill>
                <a:srgbClr val="FFFF00"/>
              </a:solidFill>
            </a:endParaRPr>
          </a:p>
          <a:p>
            <a:r>
              <a:rPr lang="en-US" sz="2400" b="1" dirty="0">
                <a:solidFill>
                  <a:srgbClr val="FFFF00"/>
                </a:solidFill>
              </a:rPr>
              <a:t>Capital building costs </a:t>
            </a:r>
          </a:p>
          <a:p>
            <a:endParaRPr lang="en-US" sz="2400" b="1" dirty="0">
              <a:solidFill>
                <a:srgbClr val="FFFF00"/>
              </a:solidFill>
            </a:endParaRPr>
          </a:p>
          <a:p>
            <a:r>
              <a:rPr lang="en-US" sz="2400" b="1" dirty="0" smtClean="0">
                <a:solidFill>
                  <a:srgbClr val="FFFF00"/>
                </a:solidFill>
              </a:rPr>
              <a:t>Festivals</a:t>
            </a:r>
          </a:p>
          <a:p>
            <a:endParaRPr lang="en-US" sz="2400" b="1" dirty="0">
              <a:solidFill>
                <a:srgbClr val="FFFF00"/>
              </a:solidFill>
            </a:endParaRPr>
          </a:p>
          <a:p>
            <a:r>
              <a:rPr lang="en-US" sz="2400" b="1" dirty="0" smtClean="0">
                <a:solidFill>
                  <a:srgbClr val="FFFF00"/>
                </a:solidFill>
              </a:rPr>
              <a:t>The creative industries</a:t>
            </a:r>
            <a:endParaRPr lang="en-US" sz="2400" b="1" dirty="0">
              <a:solidFill>
                <a:srgbClr val="FFFF00"/>
              </a:solidFill>
            </a:endParaRPr>
          </a:p>
          <a:p>
            <a:endParaRPr lang="en-US" sz="2400" b="1" dirty="0">
              <a:solidFill>
                <a:srgbClr val="FFFF00"/>
              </a:solidFill>
            </a:endParaRPr>
          </a:p>
          <a:p>
            <a:r>
              <a:rPr lang="en-US" sz="2400" b="1" dirty="0">
                <a:solidFill>
                  <a:srgbClr val="FFFF00"/>
                </a:solidFill>
              </a:rPr>
              <a:t>Holidays &amp; expeditions</a:t>
            </a:r>
          </a:p>
        </p:txBody>
      </p:sp>
      <p:sp>
        <p:nvSpPr>
          <p:cNvPr id="18436" name="Rectangle 4"/>
          <p:cNvSpPr>
            <a:spLocks noRot="1" noChangeArrowheads="1"/>
          </p:cNvSpPr>
          <p:nvPr/>
        </p:nvSpPr>
        <p:spPr bwMode="auto">
          <a:xfrm>
            <a:off x="4644008" y="1556792"/>
            <a:ext cx="3779837" cy="449897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Arial" charset="0"/>
              <a:buChar char="►"/>
            </a:pPr>
            <a:r>
              <a:rPr lang="en-US" sz="2400" b="1" dirty="0">
                <a:solidFill>
                  <a:srgbClr val="FFFF00"/>
                </a:solidFill>
                <a:effectLst>
                  <a:outerShdw blurRad="38100" dist="38100" dir="2700000" algn="tl">
                    <a:srgbClr val="000000"/>
                  </a:outerShdw>
                </a:effectLst>
                <a:latin typeface="Tahoma" pitchFamily="34" charset="0"/>
              </a:rPr>
              <a:t>Sport </a:t>
            </a:r>
          </a:p>
          <a:p>
            <a:pPr marL="342900" indent="-342900" eaLnBrk="1" hangingPunct="1">
              <a:spcBef>
                <a:spcPct val="20000"/>
              </a:spcBef>
              <a:buClr>
                <a:schemeClr val="hlink"/>
              </a:buClr>
              <a:buSzPct val="80000"/>
              <a:buFont typeface="Arial" charset="0"/>
              <a:buChar char="►"/>
            </a:pPr>
            <a:endParaRPr lang="en-US" sz="2400" b="1" dirty="0">
              <a:solidFill>
                <a:srgbClr val="FFFF00"/>
              </a:solidFill>
              <a:effectLst>
                <a:outerShdw blurRad="38100" dist="38100" dir="2700000" algn="tl">
                  <a:srgbClr val="000000"/>
                </a:outerShdw>
              </a:effectLst>
              <a:latin typeface="Tahoma" pitchFamily="34" charset="0"/>
            </a:endParaRPr>
          </a:p>
          <a:p>
            <a:pPr marL="342900" indent="-342900" eaLnBrk="1" hangingPunct="1">
              <a:spcBef>
                <a:spcPct val="20000"/>
              </a:spcBef>
              <a:buClr>
                <a:schemeClr val="hlink"/>
              </a:buClr>
              <a:buSzPct val="80000"/>
              <a:buFont typeface="Arial" charset="0"/>
              <a:buChar char="►"/>
            </a:pPr>
            <a:r>
              <a:rPr lang="en-US" sz="2400" b="1" dirty="0">
                <a:solidFill>
                  <a:srgbClr val="FFFF00"/>
                </a:solidFill>
                <a:effectLst>
                  <a:outerShdw blurRad="38100" dist="38100" dir="2700000" algn="tl">
                    <a:srgbClr val="000000"/>
                  </a:outerShdw>
                </a:effectLst>
                <a:latin typeface="Tahoma" pitchFamily="34" charset="0"/>
              </a:rPr>
              <a:t>Vehicles </a:t>
            </a:r>
          </a:p>
          <a:p>
            <a:pPr marL="342900" indent="-342900" eaLnBrk="1" hangingPunct="1">
              <a:spcBef>
                <a:spcPct val="20000"/>
              </a:spcBef>
              <a:buClr>
                <a:schemeClr val="hlink"/>
              </a:buClr>
              <a:buSzPct val="80000"/>
              <a:buFont typeface="Arial" charset="0"/>
              <a:buChar char="►"/>
            </a:pPr>
            <a:endParaRPr lang="en-US" sz="2400" b="1" dirty="0">
              <a:solidFill>
                <a:srgbClr val="FFFF00"/>
              </a:solidFill>
              <a:effectLst>
                <a:outerShdw blurRad="38100" dist="38100" dir="2700000" algn="tl">
                  <a:srgbClr val="000000"/>
                </a:outerShdw>
              </a:effectLst>
              <a:latin typeface="Tahoma" pitchFamily="34" charset="0"/>
            </a:endParaRPr>
          </a:p>
          <a:p>
            <a:pPr marL="342900" indent="-342900" eaLnBrk="1" hangingPunct="1">
              <a:spcBef>
                <a:spcPct val="20000"/>
              </a:spcBef>
              <a:buClr>
                <a:schemeClr val="hlink"/>
              </a:buClr>
              <a:buSzPct val="80000"/>
              <a:buFont typeface="Arial" charset="0"/>
              <a:buChar char="►"/>
            </a:pPr>
            <a:r>
              <a:rPr lang="en-US" sz="2400" b="1" dirty="0">
                <a:solidFill>
                  <a:srgbClr val="FFFF00"/>
                </a:solidFill>
                <a:effectLst>
                  <a:outerShdw blurRad="38100" dist="38100" dir="2700000" algn="tl">
                    <a:srgbClr val="000000"/>
                  </a:outerShdw>
                </a:effectLst>
                <a:latin typeface="Tahoma" pitchFamily="34" charset="0"/>
              </a:rPr>
              <a:t>Animal charities</a:t>
            </a:r>
          </a:p>
          <a:p>
            <a:pPr marL="342900" indent="-342900" eaLnBrk="1" hangingPunct="1">
              <a:spcBef>
                <a:spcPct val="20000"/>
              </a:spcBef>
              <a:buClr>
                <a:schemeClr val="hlink"/>
              </a:buClr>
              <a:buSzPct val="80000"/>
              <a:buFont typeface="Arial" charset="0"/>
              <a:buChar char="►"/>
            </a:pPr>
            <a:endParaRPr lang="en-US" sz="2400" b="1" dirty="0">
              <a:solidFill>
                <a:srgbClr val="FFFF00"/>
              </a:solidFill>
              <a:effectLst>
                <a:outerShdw blurRad="38100" dist="38100" dir="2700000" algn="tl">
                  <a:srgbClr val="000000"/>
                </a:outerShdw>
              </a:effectLst>
              <a:latin typeface="Tahoma" pitchFamily="34" charset="0"/>
            </a:endParaRPr>
          </a:p>
          <a:p>
            <a:pPr marL="342900" indent="-342900" eaLnBrk="1" hangingPunct="1">
              <a:spcBef>
                <a:spcPct val="20000"/>
              </a:spcBef>
              <a:buClr>
                <a:schemeClr val="hlink"/>
              </a:buClr>
              <a:buSzPct val="80000"/>
              <a:buFont typeface="Arial" charset="0"/>
              <a:buChar char="►"/>
            </a:pPr>
            <a:r>
              <a:rPr lang="en-US" sz="2400" b="1" dirty="0">
                <a:solidFill>
                  <a:srgbClr val="FFFF00"/>
                </a:solidFill>
                <a:effectLst>
                  <a:outerShdw blurRad="38100" dist="38100" dir="2700000" algn="tl">
                    <a:srgbClr val="000000"/>
                  </a:outerShdw>
                </a:effectLst>
                <a:latin typeface="Tahoma" pitchFamily="34" charset="0"/>
              </a:rPr>
              <a:t>Uniformed groups</a:t>
            </a:r>
          </a:p>
          <a:p>
            <a:pPr marL="342900" indent="-342900" eaLnBrk="1" hangingPunct="1">
              <a:spcBef>
                <a:spcPct val="20000"/>
              </a:spcBef>
              <a:buClr>
                <a:schemeClr val="hlink"/>
              </a:buClr>
              <a:buSzPct val="80000"/>
              <a:buFont typeface="Arial" charset="0"/>
              <a:buChar char="►"/>
            </a:pPr>
            <a:endParaRPr lang="en-US" sz="2400" b="1" dirty="0">
              <a:solidFill>
                <a:srgbClr val="FFFF00"/>
              </a:solidFill>
              <a:effectLst>
                <a:outerShdw blurRad="38100" dist="38100" dir="2700000" algn="tl">
                  <a:srgbClr val="000000"/>
                </a:outerShdw>
              </a:effectLst>
              <a:latin typeface="Tahoma" pitchFamily="34" charset="0"/>
            </a:endParaRPr>
          </a:p>
          <a:p>
            <a:pPr marL="342900" indent="-342900" eaLnBrk="1" hangingPunct="1">
              <a:spcBef>
                <a:spcPct val="20000"/>
              </a:spcBef>
              <a:buClr>
                <a:schemeClr val="hlink"/>
              </a:buClr>
              <a:buSzPct val="80000"/>
              <a:buFont typeface="Arial" charset="0"/>
              <a:buChar char="►"/>
            </a:pPr>
            <a:r>
              <a:rPr lang="en-US" sz="2400" b="1" dirty="0">
                <a:solidFill>
                  <a:srgbClr val="FFFF00"/>
                </a:solidFill>
                <a:effectLst>
                  <a:outerShdw blurRad="38100" dist="38100" dir="2700000" algn="tl">
                    <a:srgbClr val="000000"/>
                  </a:outerShdw>
                </a:effectLst>
                <a:latin typeface="Tahoma" pitchFamily="34" charset="0"/>
              </a:rPr>
              <a:t> … </a:t>
            </a:r>
            <a:r>
              <a:rPr lang="en-US" sz="2400" b="1" dirty="0" smtClean="0">
                <a:solidFill>
                  <a:srgbClr val="FFFF00"/>
                </a:solidFill>
                <a:effectLst>
                  <a:outerShdw blurRad="38100" dist="38100" dir="2700000" algn="tl">
                    <a:srgbClr val="000000"/>
                  </a:outerShdw>
                </a:effectLst>
                <a:latin typeface="Tahoma" pitchFamily="34" charset="0"/>
              </a:rPr>
              <a:t>14 </a:t>
            </a:r>
            <a:r>
              <a:rPr lang="en-US" sz="2400" b="1" dirty="0">
                <a:solidFill>
                  <a:srgbClr val="FFFF00"/>
                </a:solidFill>
                <a:effectLst>
                  <a:outerShdw blurRad="38100" dist="38100" dir="2700000" algn="tl">
                    <a:srgbClr val="000000"/>
                  </a:outerShdw>
                </a:effectLst>
                <a:latin typeface="Tahoma" pitchFamily="34" charset="0"/>
              </a:rPr>
              <a:t>more items listed on our website and pamphlet</a:t>
            </a:r>
          </a:p>
          <a:p>
            <a:pPr marL="342900" indent="-342900" eaLnBrk="1" hangingPunct="1">
              <a:spcBef>
                <a:spcPct val="20000"/>
              </a:spcBef>
              <a:buClr>
                <a:schemeClr val="hlink"/>
              </a:buClr>
              <a:buSzPct val="80000"/>
              <a:buFont typeface="Arial" charset="0"/>
              <a:buNone/>
            </a:pPr>
            <a:endParaRPr lang="en-US" sz="2400" b="1" dirty="0">
              <a:effectLst>
                <a:outerShdw blurRad="38100" dist="38100" dir="2700000" algn="tl">
                  <a:srgbClr val="000000"/>
                </a:outerShdw>
              </a:effectLst>
              <a:latin typeface="Tahoma" pitchFamily="34" charset="0"/>
            </a:endParaRPr>
          </a:p>
          <a:p>
            <a:pPr marL="342900" indent="-342900" eaLnBrk="1" hangingPunct="1">
              <a:spcBef>
                <a:spcPct val="20000"/>
              </a:spcBef>
              <a:buClr>
                <a:schemeClr val="hlink"/>
              </a:buClr>
              <a:buSzPct val="80000"/>
              <a:buFont typeface="Arial" charset="0"/>
              <a:buChar char="►"/>
            </a:pPr>
            <a:endParaRPr lang="en-US" sz="2400" b="1" dirty="0">
              <a:effectLst>
                <a:outerShdw blurRad="38100" dist="38100" dir="2700000" algn="tl">
                  <a:srgbClr val="000000"/>
                </a:outerShdw>
              </a:effectLst>
              <a:latin typeface="Tahoma"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Bernard\Desktop\ACF - JMF\Capture 4.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75000" contrast="-15000"/>
                    </a14:imgEffect>
                  </a14:imgLayer>
                </a14:imgProps>
              </a:ext>
              <a:ext uri="{28A0092B-C50C-407E-A947-70E740481C1C}">
                <a14:useLocalDpi xmlns:a14="http://schemas.microsoft.com/office/drawing/2010/main" val="0"/>
              </a:ext>
            </a:extLst>
          </a:blip>
          <a:srcRect r="11504"/>
          <a:stretch/>
        </p:blipFill>
        <p:spPr bwMode="auto">
          <a:xfrm>
            <a:off x="0" y="0"/>
            <a:ext cx="9144000" cy="68850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13098601"/>
            <a:ext cx="4572000" cy="2123658"/>
          </a:xfrm>
          <a:prstGeom prst="rect">
            <a:avLst/>
          </a:prstGeom>
        </p:spPr>
        <p:txBody>
          <a:bodyPr>
            <a:spAutoFit/>
          </a:bodyPr>
          <a:lstStyle/>
          <a:p>
            <a:r>
              <a:rPr lang="en-GB" sz="1200" b="1" dirty="0">
                <a:latin typeface="Arial" panose="020B0604020202020204" pitchFamily="34" charset="0"/>
                <a:cs typeface="Arial" panose="020B0604020202020204" pitchFamily="34" charset="0"/>
              </a:rPr>
              <a:t>Local community groups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Black </a:t>
            </a:r>
            <a:r>
              <a:rPr lang="en-GB" sz="1200" b="1" dirty="0">
                <a:latin typeface="Arial" panose="020B0604020202020204" pitchFamily="34" charset="0"/>
                <a:cs typeface="Arial" panose="020B0604020202020204" pitchFamily="34" charset="0"/>
              </a:rPr>
              <a:t>and Minority Ethnic Organisations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Refugees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Women </a:t>
            </a:r>
            <a:r>
              <a:rPr lang="en-GB" sz="1200" b="1" dirty="0">
                <a:latin typeface="Arial" panose="020B0604020202020204" pitchFamily="34" charset="0"/>
                <a:cs typeface="Arial" panose="020B0604020202020204" pitchFamily="34" charset="0"/>
              </a:rPr>
              <a:t>including girls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Children </a:t>
            </a:r>
            <a:r>
              <a:rPr lang="en-GB" sz="1200" b="1" dirty="0">
                <a:latin typeface="Arial" panose="020B0604020202020204" pitchFamily="34" charset="0"/>
                <a:cs typeface="Arial" panose="020B0604020202020204" pitchFamily="34" charset="0"/>
              </a:rPr>
              <a:t>and young people</a:t>
            </a:r>
            <a:r>
              <a:rPr lang="en-GB" sz="1200" dirty="0">
                <a:latin typeface="Arial" panose="020B0604020202020204" pitchFamily="34" charset="0"/>
                <a:cs typeface="Arial" panose="020B0604020202020204" pitchFamily="34" charset="0"/>
              </a:rPr>
              <a:t>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Advice </a:t>
            </a:r>
            <a:r>
              <a:rPr lang="en-GB" sz="1200" b="1" dirty="0">
                <a:latin typeface="Arial" panose="020B0604020202020204" pitchFamily="34" charset="0"/>
                <a:cs typeface="Arial" panose="020B0604020202020204" pitchFamily="34" charset="0"/>
              </a:rPr>
              <a:t>and information to alleviate poverty</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err="1" smtClean="0">
                <a:latin typeface="Arial" panose="020B0604020202020204" pitchFamily="34" charset="0"/>
                <a:cs typeface="Arial" panose="020B0604020202020204" pitchFamily="34" charset="0"/>
              </a:rPr>
              <a:t>Grassroot</a:t>
            </a:r>
            <a:r>
              <a:rPr lang="en-GB" sz="1200" b="1" dirty="0" smtClean="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social health initiatives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Training </a:t>
            </a:r>
            <a:r>
              <a:rPr lang="en-GB" sz="1200" b="1" dirty="0">
                <a:latin typeface="Arial" panose="020B0604020202020204" pitchFamily="34" charset="0"/>
                <a:cs typeface="Arial" panose="020B0604020202020204" pitchFamily="34" charset="0"/>
              </a:rPr>
              <a:t>for voluntary organisations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Joint </a:t>
            </a:r>
            <a:r>
              <a:rPr lang="en-GB" sz="1200" b="1" dirty="0">
                <a:latin typeface="Arial" panose="020B0604020202020204" pitchFamily="34" charset="0"/>
                <a:cs typeface="Arial" panose="020B0604020202020204" pitchFamily="34" charset="0"/>
              </a:rPr>
              <a:t>working and trust building initiatives</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r>
              <a:rPr lang="en-GB" sz="1200" b="1" dirty="0" smtClean="0">
                <a:latin typeface="Arial" panose="020B0604020202020204" pitchFamily="34" charset="0"/>
                <a:cs typeface="Arial" panose="020B0604020202020204" pitchFamily="34" charset="0"/>
              </a:rPr>
              <a:t>Equality </a:t>
            </a:r>
            <a:r>
              <a:rPr lang="en-GB" sz="1200" b="1" dirty="0">
                <a:latin typeface="Arial" panose="020B0604020202020204" pitchFamily="34" charset="0"/>
                <a:cs typeface="Arial" panose="020B0604020202020204" pitchFamily="34" charset="0"/>
              </a:rPr>
              <a:t>and Diversity</a:t>
            </a:r>
            <a:r>
              <a:rPr lang="en-GB" sz="1200" dirty="0">
                <a:latin typeface="Arial" panose="020B0604020202020204" pitchFamily="34" charset="0"/>
                <a:cs typeface="Arial" panose="020B0604020202020204" pitchFamily="34" charset="0"/>
              </a:rPr>
              <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sp>
        <p:nvSpPr>
          <p:cNvPr id="5" name="Rectangle 4"/>
          <p:cNvSpPr/>
          <p:nvPr/>
        </p:nvSpPr>
        <p:spPr>
          <a:xfrm>
            <a:off x="179512" y="692696"/>
            <a:ext cx="6120680" cy="2554545"/>
          </a:xfrm>
          <a:prstGeom prst="rect">
            <a:avLst/>
          </a:prstGeom>
        </p:spPr>
        <p:txBody>
          <a:bodyPr wrap="square">
            <a:spAutoFit/>
          </a:bodyPr>
          <a:lstStyle/>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Also  a grants programme in Northern Ireland</a:t>
            </a:r>
          </a:p>
          <a:p>
            <a:endPar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Merseyside:</a:t>
            </a:r>
          </a:p>
          <a:p>
            <a:r>
              <a:rPr lang="en-GB" sz="2000" b="1" dirty="0" smtClean="0">
                <a:solidFill>
                  <a:srgbClr val="FFFF00"/>
                </a:solidFill>
              </a:rPr>
              <a:t>About 100 grants per year </a:t>
            </a:r>
            <a:r>
              <a:rPr lang="en-GB" sz="2000" b="1" dirty="0" smtClean="0">
                <a:solidFill>
                  <a:srgbClr val="FFFF00"/>
                </a:solidFill>
                <a:cs typeface="Tahoma" pitchFamily="34" charset="0"/>
              </a:rPr>
              <a:t>≈ £600,000</a:t>
            </a:r>
          </a:p>
          <a:p>
            <a:endParaRPr lang="en-GB" sz="2000" b="1" dirty="0" smtClean="0">
              <a:solidFill>
                <a:srgbClr val="FFFF00"/>
              </a:solidFill>
              <a:cs typeface="Tahoma" pitchFamily="34" charset="0"/>
            </a:endParaRPr>
          </a:p>
          <a:p>
            <a:r>
              <a:rPr lang="en-GB" sz="2000" b="1" dirty="0" smtClean="0">
                <a:solidFill>
                  <a:srgbClr val="FFFF00"/>
                </a:solidFill>
                <a:cs typeface="Tahoma" pitchFamily="34" charset="0"/>
              </a:rPr>
              <a:t>In Northern Ireland:</a:t>
            </a:r>
          </a:p>
          <a:p>
            <a:r>
              <a:rPr lang="en-GB" sz="2000" b="1" dirty="0" smtClean="0">
                <a:solidFill>
                  <a:srgbClr val="FFFF00"/>
                </a:solidFill>
                <a:cs typeface="Tahoma" pitchFamily="34" charset="0"/>
              </a:rPr>
              <a:t>About 35 grants per year = £160,000</a:t>
            </a:r>
            <a:r>
              <a:rPr lang="en-GB" sz="2000" b="1" dirty="0" smtClean="0">
                <a:solidFill>
                  <a:srgbClr val="FFFF00"/>
                </a:solidFill>
              </a:rPr>
              <a:t> </a:t>
            </a:r>
            <a:endParaRPr lang="en-GB" sz="2000" b="1" dirty="0" smtClean="0">
              <a:solidFill>
                <a:srgbClr val="FFFF00"/>
              </a:solidFill>
              <a:cs typeface="Tahoma" pitchFamily="34" charset="0"/>
            </a:endParaRPr>
          </a:p>
          <a:p>
            <a:endParaRPr lang="en-GB"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13" descr="C:\Users\Bernard\Desktop\ACF - JMF\Merseyside + NI.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912" r="28693"/>
          <a:stretch/>
        </p:blipFill>
        <p:spPr bwMode="auto">
          <a:xfrm>
            <a:off x="3960439" y="292286"/>
            <a:ext cx="5292081" cy="6089042"/>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Bernard\Desktop\ACF - JMF\Merseyside + NI dar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434" y="8378553"/>
            <a:ext cx="5842790" cy="392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6706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634</Words>
  <Application>Microsoft Office PowerPoint</Application>
  <PresentationFormat>On-screen Show (4:3)</PresentationFormat>
  <Paragraphs>101</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Tahoma</vt:lpstr>
      <vt:lpstr>Vrinda</vt:lpstr>
      <vt:lpstr>Office Theme</vt:lpstr>
      <vt:lpstr>PowerPoint Presentation</vt:lpstr>
      <vt:lpstr>PowerPoint Presentation</vt:lpstr>
      <vt:lpstr>PowerPoint Presentation</vt:lpstr>
      <vt:lpstr>PowerPoint Presentation</vt:lpstr>
      <vt:lpstr>PowerPoint Presentation</vt:lpstr>
      <vt:lpstr> WHAT WE MAKE GRANTS FOR </vt:lpstr>
      <vt:lpstr>PowerPoint Presentation</vt:lpstr>
      <vt:lpstr>GENERALLY WE DO NOT FUND </vt:lpstr>
      <vt:lpstr>PowerPoint Presentation</vt:lpstr>
      <vt:lpstr>New developments</vt:lpstr>
      <vt:lpstr>Hints &amp; Tips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Black</dc:creator>
  <cp:lastModifiedBy>Vicky Attwood</cp:lastModifiedBy>
  <cp:revision>39</cp:revision>
  <cp:lastPrinted>2015-11-03T22:54:00Z</cp:lastPrinted>
  <dcterms:created xsi:type="dcterms:W3CDTF">2015-11-03T17:22:01Z</dcterms:created>
  <dcterms:modified xsi:type="dcterms:W3CDTF">2018-02-22T11:28:39Z</dcterms:modified>
</cp:coreProperties>
</file>