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60" r:id="rId2"/>
    <p:sldId id="329" r:id="rId3"/>
    <p:sldId id="330" r:id="rId4"/>
    <p:sldId id="331" r:id="rId5"/>
    <p:sldId id="332" r:id="rId6"/>
    <p:sldId id="316" r:id="rId7"/>
    <p:sldId id="328" r:id="rId8"/>
    <p:sldId id="326" r:id="rId9"/>
    <p:sldId id="338" r:id="rId10"/>
    <p:sldId id="327" r:id="rId11"/>
    <p:sldId id="337" r:id="rId12"/>
    <p:sldId id="339" r:id="rId13"/>
    <p:sldId id="340" r:id="rId14"/>
    <p:sldId id="317" r:id="rId15"/>
    <p:sldId id="341" r:id="rId16"/>
    <p:sldId id="300" r:id="rId17"/>
    <p:sldId id="336" r:id="rId18"/>
    <p:sldId id="318" r:id="rId19"/>
    <p:sldId id="301" r:id="rId20"/>
    <p:sldId id="333" r:id="rId21"/>
    <p:sldId id="334" r:id="rId22"/>
    <p:sldId id="335" r:id="rId23"/>
    <p:sldId id="323" r:id="rId24"/>
    <p:sldId id="302" r:id="rId25"/>
    <p:sldId id="303" r:id="rId26"/>
    <p:sldId id="304" r:id="rId27"/>
    <p:sldId id="305" r:id="rId28"/>
    <p:sldId id="307" r:id="rId29"/>
    <p:sldId id="308" r:id="rId30"/>
    <p:sldId id="324" r:id="rId31"/>
    <p:sldId id="325" r:id="rId32"/>
    <p:sldId id="312" r:id="rId33"/>
    <p:sldId id="313" r:id="rId34"/>
  </p:sldIdLst>
  <p:sldSz cx="9144000" cy="6858000" type="screen4x3"/>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49" autoAdjust="0"/>
    <p:restoredTop sz="87874" autoAdjust="0"/>
  </p:normalViewPr>
  <p:slideViewPr>
    <p:cSldViewPr>
      <p:cViewPr varScale="1">
        <p:scale>
          <a:sx n="63" d="100"/>
          <a:sy n="63" d="100"/>
        </p:scale>
        <p:origin x="157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C87003-E92D-4C10-97A1-A9869B175299}" type="doc">
      <dgm:prSet loTypeId="urn:microsoft.com/office/officeart/2005/8/layout/venn1" loCatId="relationship" qsTypeId="urn:microsoft.com/office/officeart/2005/8/quickstyle/simple1" qsCatId="simple" csTypeId="urn:microsoft.com/office/officeart/2005/8/colors/colorful2" csCatId="colorful" phldr="1"/>
      <dgm:spPr/>
    </dgm:pt>
    <dgm:pt modelId="{67F93573-E18B-452D-98E4-68D5AE3B38C6}">
      <dgm:prSet phldrT="[Text]" custT="1"/>
      <dgm:spPr/>
      <dgm:t>
        <a:bodyPr/>
        <a:lstStyle/>
        <a:p>
          <a:r>
            <a:rPr lang="en-GB" sz="1800" dirty="0"/>
            <a:t>Raising Awareness</a:t>
          </a:r>
        </a:p>
      </dgm:t>
    </dgm:pt>
    <dgm:pt modelId="{01971CCE-DC26-45C7-8A9E-DAB86FEEBDDF}" type="parTrans" cxnId="{6AD90AD0-EEE0-4F0E-BAFD-A0ADAB686BED}">
      <dgm:prSet/>
      <dgm:spPr/>
      <dgm:t>
        <a:bodyPr/>
        <a:lstStyle/>
        <a:p>
          <a:endParaRPr lang="en-GB"/>
        </a:p>
      </dgm:t>
    </dgm:pt>
    <dgm:pt modelId="{E07B0C1F-38F6-44CF-A945-8A625B079F3E}" type="sibTrans" cxnId="{6AD90AD0-EEE0-4F0E-BAFD-A0ADAB686BED}">
      <dgm:prSet/>
      <dgm:spPr/>
      <dgm:t>
        <a:bodyPr/>
        <a:lstStyle/>
        <a:p>
          <a:endParaRPr lang="en-GB"/>
        </a:p>
      </dgm:t>
    </dgm:pt>
    <dgm:pt modelId="{8F9B8B8C-076B-4FC8-A2C0-D50A347F31BC}">
      <dgm:prSet phldrT="[Text]" custT="1"/>
      <dgm:spPr/>
      <dgm:t>
        <a:bodyPr/>
        <a:lstStyle/>
        <a:p>
          <a:r>
            <a:rPr lang="en-GB" sz="1800" dirty="0"/>
            <a:t>Projects</a:t>
          </a:r>
        </a:p>
      </dgm:t>
    </dgm:pt>
    <dgm:pt modelId="{DC609586-5E1E-4BD3-96BF-589240C05E31}" type="parTrans" cxnId="{4AA199A9-60C2-482D-930E-228C472DE2F4}">
      <dgm:prSet/>
      <dgm:spPr/>
      <dgm:t>
        <a:bodyPr/>
        <a:lstStyle/>
        <a:p>
          <a:endParaRPr lang="en-GB"/>
        </a:p>
      </dgm:t>
    </dgm:pt>
    <dgm:pt modelId="{0C3FCFD6-DC27-469F-8666-8A17DBDE7EC0}" type="sibTrans" cxnId="{4AA199A9-60C2-482D-930E-228C472DE2F4}">
      <dgm:prSet/>
      <dgm:spPr/>
      <dgm:t>
        <a:bodyPr/>
        <a:lstStyle/>
        <a:p>
          <a:endParaRPr lang="en-GB"/>
        </a:p>
      </dgm:t>
    </dgm:pt>
    <dgm:pt modelId="{1F520623-8B8B-48A9-B707-DC678AD0F9AB}">
      <dgm:prSet phldrT="[Text]" custT="1"/>
      <dgm:spPr/>
      <dgm:t>
        <a:bodyPr/>
        <a:lstStyle/>
        <a:p>
          <a:pPr algn="ctr"/>
          <a:r>
            <a:rPr lang="en-GB" sz="1800" dirty="0"/>
            <a:t>Learning </a:t>
          </a:r>
        </a:p>
        <a:p>
          <a:pPr algn="ctr"/>
          <a:r>
            <a:rPr lang="en-GB" sz="1800" dirty="0"/>
            <a:t>and understanding</a:t>
          </a:r>
        </a:p>
      </dgm:t>
    </dgm:pt>
    <dgm:pt modelId="{7C58B182-51D7-49FA-940D-D0DFB72B6175}" type="parTrans" cxnId="{A295E8D6-0DB9-45D1-9A2C-474787D9A558}">
      <dgm:prSet/>
      <dgm:spPr/>
      <dgm:t>
        <a:bodyPr/>
        <a:lstStyle/>
        <a:p>
          <a:endParaRPr lang="en-GB"/>
        </a:p>
      </dgm:t>
    </dgm:pt>
    <dgm:pt modelId="{8B6EC43D-41EE-45FC-8EFD-69B865EC37BC}" type="sibTrans" cxnId="{A295E8D6-0DB9-45D1-9A2C-474787D9A558}">
      <dgm:prSet/>
      <dgm:spPr/>
      <dgm:t>
        <a:bodyPr/>
        <a:lstStyle/>
        <a:p>
          <a:endParaRPr lang="en-GB"/>
        </a:p>
      </dgm:t>
    </dgm:pt>
    <dgm:pt modelId="{DE7D0281-1EEE-41F3-AFB4-ED1EF07BA110}" type="pres">
      <dgm:prSet presAssocID="{0AC87003-E92D-4C10-97A1-A9869B175299}" presName="compositeShape" presStyleCnt="0">
        <dgm:presLayoutVars>
          <dgm:chMax val="7"/>
          <dgm:dir/>
          <dgm:resizeHandles val="exact"/>
        </dgm:presLayoutVars>
      </dgm:prSet>
      <dgm:spPr/>
    </dgm:pt>
    <dgm:pt modelId="{4890A87F-A360-476A-955C-7314B822417F}" type="pres">
      <dgm:prSet presAssocID="{67F93573-E18B-452D-98E4-68D5AE3B38C6}" presName="circ1" presStyleLbl="vennNode1" presStyleIdx="0" presStyleCnt="3"/>
      <dgm:spPr/>
    </dgm:pt>
    <dgm:pt modelId="{C3771333-BDAA-4FB1-BFDB-D0DE0F000EB3}" type="pres">
      <dgm:prSet presAssocID="{67F93573-E18B-452D-98E4-68D5AE3B38C6}" presName="circ1Tx" presStyleLbl="revTx" presStyleIdx="0" presStyleCnt="0">
        <dgm:presLayoutVars>
          <dgm:chMax val="0"/>
          <dgm:chPref val="0"/>
          <dgm:bulletEnabled val="1"/>
        </dgm:presLayoutVars>
      </dgm:prSet>
      <dgm:spPr/>
    </dgm:pt>
    <dgm:pt modelId="{695C0698-82F0-4C20-ADA5-3BCE85507BF6}" type="pres">
      <dgm:prSet presAssocID="{8F9B8B8C-076B-4FC8-A2C0-D50A347F31BC}" presName="circ2" presStyleLbl="vennNode1" presStyleIdx="1" presStyleCnt="3"/>
      <dgm:spPr/>
    </dgm:pt>
    <dgm:pt modelId="{BB7C41DD-4F2F-48FD-A29A-585CE7DC7527}" type="pres">
      <dgm:prSet presAssocID="{8F9B8B8C-076B-4FC8-A2C0-D50A347F31BC}" presName="circ2Tx" presStyleLbl="revTx" presStyleIdx="0" presStyleCnt="0">
        <dgm:presLayoutVars>
          <dgm:chMax val="0"/>
          <dgm:chPref val="0"/>
          <dgm:bulletEnabled val="1"/>
        </dgm:presLayoutVars>
      </dgm:prSet>
      <dgm:spPr/>
    </dgm:pt>
    <dgm:pt modelId="{87DB006D-B9D7-47F9-B58B-58DDEC62B9B6}" type="pres">
      <dgm:prSet presAssocID="{1F520623-8B8B-48A9-B707-DC678AD0F9AB}" presName="circ3" presStyleLbl="vennNode1" presStyleIdx="2" presStyleCnt="3"/>
      <dgm:spPr/>
    </dgm:pt>
    <dgm:pt modelId="{92198E7D-B165-4F4C-B76D-2B1770713549}" type="pres">
      <dgm:prSet presAssocID="{1F520623-8B8B-48A9-B707-DC678AD0F9AB}" presName="circ3Tx" presStyleLbl="revTx" presStyleIdx="0" presStyleCnt="0">
        <dgm:presLayoutVars>
          <dgm:chMax val="0"/>
          <dgm:chPref val="0"/>
          <dgm:bulletEnabled val="1"/>
        </dgm:presLayoutVars>
      </dgm:prSet>
      <dgm:spPr/>
    </dgm:pt>
  </dgm:ptLst>
  <dgm:cxnLst>
    <dgm:cxn modelId="{3D1DB600-5CE7-4070-9587-3D43A8AF076D}" type="presOf" srcId="{1F520623-8B8B-48A9-B707-DC678AD0F9AB}" destId="{87DB006D-B9D7-47F9-B58B-58DDEC62B9B6}" srcOrd="0" destOrd="0" presId="urn:microsoft.com/office/officeart/2005/8/layout/venn1"/>
    <dgm:cxn modelId="{1B4EAB5F-0CA9-4488-9ACD-45B674020743}" type="presOf" srcId="{67F93573-E18B-452D-98E4-68D5AE3B38C6}" destId="{4890A87F-A360-476A-955C-7314B822417F}" srcOrd="0" destOrd="0" presId="urn:microsoft.com/office/officeart/2005/8/layout/venn1"/>
    <dgm:cxn modelId="{F5BF0863-2F0D-40F6-93F8-DDC1AC35D0F5}" type="presOf" srcId="{0AC87003-E92D-4C10-97A1-A9869B175299}" destId="{DE7D0281-1EEE-41F3-AFB4-ED1EF07BA110}" srcOrd="0" destOrd="0" presId="urn:microsoft.com/office/officeart/2005/8/layout/venn1"/>
    <dgm:cxn modelId="{A6A7B245-28ED-4D94-B8C5-1D2488480304}" type="presOf" srcId="{67F93573-E18B-452D-98E4-68D5AE3B38C6}" destId="{C3771333-BDAA-4FB1-BFDB-D0DE0F000EB3}" srcOrd="1" destOrd="0" presId="urn:microsoft.com/office/officeart/2005/8/layout/venn1"/>
    <dgm:cxn modelId="{C7672566-7FF8-4EAB-995B-D94A48B77320}" type="presOf" srcId="{8F9B8B8C-076B-4FC8-A2C0-D50A347F31BC}" destId="{695C0698-82F0-4C20-ADA5-3BCE85507BF6}" srcOrd="0" destOrd="0" presId="urn:microsoft.com/office/officeart/2005/8/layout/venn1"/>
    <dgm:cxn modelId="{1AE43699-A375-46B8-B2B0-9131BE9758BE}" type="presOf" srcId="{8F9B8B8C-076B-4FC8-A2C0-D50A347F31BC}" destId="{BB7C41DD-4F2F-48FD-A29A-585CE7DC7527}" srcOrd="1" destOrd="0" presId="urn:microsoft.com/office/officeart/2005/8/layout/venn1"/>
    <dgm:cxn modelId="{4AA199A9-60C2-482D-930E-228C472DE2F4}" srcId="{0AC87003-E92D-4C10-97A1-A9869B175299}" destId="{8F9B8B8C-076B-4FC8-A2C0-D50A347F31BC}" srcOrd="1" destOrd="0" parTransId="{DC609586-5E1E-4BD3-96BF-589240C05E31}" sibTransId="{0C3FCFD6-DC27-469F-8666-8A17DBDE7EC0}"/>
    <dgm:cxn modelId="{6AD90AD0-EEE0-4F0E-BAFD-A0ADAB686BED}" srcId="{0AC87003-E92D-4C10-97A1-A9869B175299}" destId="{67F93573-E18B-452D-98E4-68D5AE3B38C6}" srcOrd="0" destOrd="0" parTransId="{01971CCE-DC26-45C7-8A9E-DAB86FEEBDDF}" sibTransId="{E07B0C1F-38F6-44CF-A945-8A625B079F3E}"/>
    <dgm:cxn modelId="{A295E8D6-0DB9-45D1-9A2C-474787D9A558}" srcId="{0AC87003-E92D-4C10-97A1-A9869B175299}" destId="{1F520623-8B8B-48A9-B707-DC678AD0F9AB}" srcOrd="2" destOrd="0" parTransId="{7C58B182-51D7-49FA-940D-D0DFB72B6175}" sibTransId="{8B6EC43D-41EE-45FC-8EFD-69B865EC37BC}"/>
    <dgm:cxn modelId="{331215F0-7CA1-4013-8910-288CC1700917}" type="presOf" srcId="{1F520623-8B8B-48A9-B707-DC678AD0F9AB}" destId="{92198E7D-B165-4F4C-B76D-2B1770713549}" srcOrd="1" destOrd="0" presId="urn:microsoft.com/office/officeart/2005/8/layout/venn1"/>
    <dgm:cxn modelId="{A3369423-BE20-4ED1-A508-5AFC12E028A9}" type="presParOf" srcId="{DE7D0281-1EEE-41F3-AFB4-ED1EF07BA110}" destId="{4890A87F-A360-476A-955C-7314B822417F}" srcOrd="0" destOrd="0" presId="urn:microsoft.com/office/officeart/2005/8/layout/venn1"/>
    <dgm:cxn modelId="{2812EEC3-D63F-4D39-B310-D0936E832854}" type="presParOf" srcId="{DE7D0281-1EEE-41F3-AFB4-ED1EF07BA110}" destId="{C3771333-BDAA-4FB1-BFDB-D0DE0F000EB3}" srcOrd="1" destOrd="0" presId="urn:microsoft.com/office/officeart/2005/8/layout/venn1"/>
    <dgm:cxn modelId="{15983F8E-624A-4EB0-B4A5-A43ED58881B8}" type="presParOf" srcId="{DE7D0281-1EEE-41F3-AFB4-ED1EF07BA110}" destId="{695C0698-82F0-4C20-ADA5-3BCE85507BF6}" srcOrd="2" destOrd="0" presId="urn:microsoft.com/office/officeart/2005/8/layout/venn1"/>
    <dgm:cxn modelId="{76FDC56E-DC77-417F-9FE9-01DED3200549}" type="presParOf" srcId="{DE7D0281-1EEE-41F3-AFB4-ED1EF07BA110}" destId="{BB7C41DD-4F2F-48FD-A29A-585CE7DC7527}" srcOrd="3" destOrd="0" presId="urn:microsoft.com/office/officeart/2005/8/layout/venn1"/>
    <dgm:cxn modelId="{E637F620-9BD4-487C-993E-93D9CBEB5C19}" type="presParOf" srcId="{DE7D0281-1EEE-41F3-AFB4-ED1EF07BA110}" destId="{87DB006D-B9D7-47F9-B58B-58DDEC62B9B6}" srcOrd="4" destOrd="0" presId="urn:microsoft.com/office/officeart/2005/8/layout/venn1"/>
    <dgm:cxn modelId="{4C0049D9-BC7C-4B0F-A4E6-DD4736CCF0E4}" type="presParOf" srcId="{DE7D0281-1EEE-41F3-AFB4-ED1EF07BA110}" destId="{92198E7D-B165-4F4C-B76D-2B1770713549}" srcOrd="5" destOrd="0" presId="urn:microsoft.com/office/officeart/2005/8/layout/ven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90A87F-A360-476A-955C-7314B822417F}">
      <dsp:nvSpPr>
        <dsp:cNvPr id="0" name=""/>
        <dsp:cNvSpPr/>
      </dsp:nvSpPr>
      <dsp:spPr>
        <a:xfrm>
          <a:off x="1908110" y="47002"/>
          <a:ext cx="2256114" cy="2256114"/>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kern="1200" dirty="0"/>
            <a:t>Raising Awareness</a:t>
          </a:r>
        </a:p>
      </dsp:txBody>
      <dsp:txXfrm>
        <a:off x="2208925" y="441822"/>
        <a:ext cx="1654484" cy="1015251"/>
      </dsp:txXfrm>
    </dsp:sp>
    <dsp:sp modelId="{695C0698-82F0-4C20-ADA5-3BCE85507BF6}">
      <dsp:nvSpPr>
        <dsp:cNvPr id="0" name=""/>
        <dsp:cNvSpPr/>
      </dsp:nvSpPr>
      <dsp:spPr>
        <a:xfrm>
          <a:off x="2722192" y="1457074"/>
          <a:ext cx="2256114" cy="2256114"/>
        </a:xfrm>
        <a:prstGeom prst="ellipse">
          <a:avLst/>
        </a:prstGeom>
        <a:solidFill>
          <a:schemeClr val="accent2">
            <a:alpha val="50000"/>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kern="1200" dirty="0"/>
            <a:t>Projects</a:t>
          </a:r>
        </a:p>
      </dsp:txBody>
      <dsp:txXfrm>
        <a:off x="3412187" y="2039903"/>
        <a:ext cx="1353668" cy="1240863"/>
      </dsp:txXfrm>
    </dsp:sp>
    <dsp:sp modelId="{87DB006D-B9D7-47F9-B58B-58DDEC62B9B6}">
      <dsp:nvSpPr>
        <dsp:cNvPr id="0" name=""/>
        <dsp:cNvSpPr/>
      </dsp:nvSpPr>
      <dsp:spPr>
        <a:xfrm>
          <a:off x="1094029" y="1457074"/>
          <a:ext cx="2256114" cy="2256114"/>
        </a:xfrm>
        <a:prstGeom prst="ellipse">
          <a:avLst/>
        </a:prstGeom>
        <a:solidFill>
          <a:schemeClr val="accent2">
            <a:alpha val="50000"/>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kern="1200" dirty="0"/>
            <a:t>Learning </a:t>
          </a:r>
        </a:p>
        <a:p>
          <a:pPr marL="0" lvl="0" indent="0" algn="ctr" defTabSz="800100">
            <a:lnSpc>
              <a:spcPct val="90000"/>
            </a:lnSpc>
            <a:spcBef>
              <a:spcPct val="0"/>
            </a:spcBef>
            <a:spcAft>
              <a:spcPct val="35000"/>
            </a:spcAft>
            <a:buNone/>
          </a:pPr>
          <a:r>
            <a:rPr lang="en-GB" sz="1800" kern="1200" dirty="0"/>
            <a:t>and understanding</a:t>
          </a:r>
        </a:p>
      </dsp:txBody>
      <dsp:txXfrm>
        <a:off x="1306480" y="2039903"/>
        <a:ext cx="1353668" cy="124086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621" cy="501497"/>
          </a:xfrm>
          <a:prstGeom prst="rect">
            <a:avLst/>
          </a:prstGeom>
        </p:spPr>
        <p:txBody>
          <a:bodyPr vert="horz" lIns="92437" tIns="46218" rIns="92437" bIns="46218" rtlCol="0"/>
          <a:lstStyle>
            <a:lvl1pPr algn="l">
              <a:defRPr sz="1200"/>
            </a:lvl1pPr>
          </a:lstStyle>
          <a:p>
            <a:endParaRPr lang="en-GB"/>
          </a:p>
        </p:txBody>
      </p:sp>
      <p:sp>
        <p:nvSpPr>
          <p:cNvPr id="3" name="Date Placeholder 2"/>
          <p:cNvSpPr>
            <a:spLocks noGrp="1"/>
          </p:cNvSpPr>
          <p:nvPr>
            <p:ph type="dt" sz="quarter" idx="1"/>
          </p:nvPr>
        </p:nvSpPr>
        <p:spPr>
          <a:xfrm>
            <a:off x="3900934" y="0"/>
            <a:ext cx="2985621" cy="501497"/>
          </a:xfrm>
          <a:prstGeom prst="rect">
            <a:avLst/>
          </a:prstGeom>
        </p:spPr>
        <p:txBody>
          <a:bodyPr vert="horz" lIns="92437" tIns="46218" rIns="92437" bIns="46218" rtlCol="0"/>
          <a:lstStyle>
            <a:lvl1pPr algn="r">
              <a:defRPr sz="1200"/>
            </a:lvl1pPr>
          </a:lstStyle>
          <a:p>
            <a:fld id="{B9641EEC-162D-416E-B0ED-3D20F0CFC8E9}" type="datetimeFigureOut">
              <a:rPr lang="en-GB" smtClean="0"/>
              <a:t>24/04/2017</a:t>
            </a:fld>
            <a:endParaRPr lang="en-GB"/>
          </a:p>
        </p:txBody>
      </p:sp>
      <p:sp>
        <p:nvSpPr>
          <p:cNvPr id="4" name="Footer Placeholder 3"/>
          <p:cNvSpPr>
            <a:spLocks noGrp="1"/>
          </p:cNvSpPr>
          <p:nvPr>
            <p:ph type="ftr" sz="quarter" idx="2"/>
          </p:nvPr>
        </p:nvSpPr>
        <p:spPr>
          <a:xfrm>
            <a:off x="0" y="9517216"/>
            <a:ext cx="2985621" cy="501497"/>
          </a:xfrm>
          <a:prstGeom prst="rect">
            <a:avLst/>
          </a:prstGeom>
        </p:spPr>
        <p:txBody>
          <a:bodyPr vert="horz" lIns="92437" tIns="46218" rIns="92437" bIns="46218" rtlCol="0" anchor="b"/>
          <a:lstStyle>
            <a:lvl1pPr algn="l">
              <a:defRPr sz="1200"/>
            </a:lvl1pPr>
          </a:lstStyle>
          <a:p>
            <a:endParaRPr lang="en-GB"/>
          </a:p>
        </p:txBody>
      </p:sp>
      <p:sp>
        <p:nvSpPr>
          <p:cNvPr id="5" name="Slide Number Placeholder 4"/>
          <p:cNvSpPr>
            <a:spLocks noGrp="1"/>
          </p:cNvSpPr>
          <p:nvPr>
            <p:ph type="sldNum" sz="quarter" idx="3"/>
          </p:nvPr>
        </p:nvSpPr>
        <p:spPr>
          <a:xfrm>
            <a:off x="3900934" y="9517216"/>
            <a:ext cx="2985621" cy="501497"/>
          </a:xfrm>
          <a:prstGeom prst="rect">
            <a:avLst/>
          </a:prstGeom>
        </p:spPr>
        <p:txBody>
          <a:bodyPr vert="horz" lIns="92437" tIns="46218" rIns="92437" bIns="46218" rtlCol="0" anchor="b"/>
          <a:lstStyle>
            <a:lvl1pPr algn="r">
              <a:defRPr sz="1200"/>
            </a:lvl1pPr>
          </a:lstStyle>
          <a:p>
            <a:fld id="{B5CCA7DD-DE9A-424A-B8B4-4E1A935F3746}" type="slidenum">
              <a:rPr lang="en-GB" smtClean="0"/>
              <a:t>‹#›</a:t>
            </a:fld>
            <a:endParaRPr lang="en-GB"/>
          </a:p>
        </p:txBody>
      </p:sp>
    </p:spTree>
    <p:extLst>
      <p:ext uri="{BB962C8B-B14F-4D97-AF65-F5344CB8AC3E}">
        <p14:creationId xmlns:p14="http://schemas.microsoft.com/office/powerpoint/2010/main" val="12441244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4870" cy="500936"/>
          </a:xfrm>
          <a:prstGeom prst="rect">
            <a:avLst/>
          </a:prstGeom>
        </p:spPr>
        <p:txBody>
          <a:bodyPr vert="horz" lIns="92437" tIns="46218" rIns="92437" bIns="46218" rtlCol="0"/>
          <a:lstStyle>
            <a:lvl1pPr algn="l">
              <a:defRPr sz="1200"/>
            </a:lvl1pPr>
          </a:lstStyle>
          <a:p>
            <a:endParaRPr lang="en-GB"/>
          </a:p>
        </p:txBody>
      </p:sp>
      <p:sp>
        <p:nvSpPr>
          <p:cNvPr id="3" name="Date Placeholder 2"/>
          <p:cNvSpPr>
            <a:spLocks noGrp="1"/>
          </p:cNvSpPr>
          <p:nvPr>
            <p:ph type="dt" idx="1"/>
          </p:nvPr>
        </p:nvSpPr>
        <p:spPr>
          <a:xfrm>
            <a:off x="3901699" y="0"/>
            <a:ext cx="2984870" cy="500936"/>
          </a:xfrm>
          <a:prstGeom prst="rect">
            <a:avLst/>
          </a:prstGeom>
        </p:spPr>
        <p:txBody>
          <a:bodyPr vert="horz" lIns="92437" tIns="46218" rIns="92437" bIns="46218" rtlCol="0"/>
          <a:lstStyle>
            <a:lvl1pPr algn="r">
              <a:defRPr sz="1200"/>
            </a:lvl1pPr>
          </a:lstStyle>
          <a:p>
            <a:fld id="{84447557-5C26-4E50-B1DA-6CB71890D71C}" type="datetimeFigureOut">
              <a:rPr lang="en-GB" smtClean="0"/>
              <a:t>24/04/2017</a:t>
            </a:fld>
            <a:endParaRPr lang="en-GB"/>
          </a:p>
        </p:txBody>
      </p:sp>
      <p:sp>
        <p:nvSpPr>
          <p:cNvPr id="4" name="Slide Image Placeholder 3"/>
          <p:cNvSpPr>
            <a:spLocks noGrp="1" noRot="1" noChangeAspect="1"/>
          </p:cNvSpPr>
          <p:nvPr>
            <p:ph type="sldImg" idx="2"/>
          </p:nvPr>
        </p:nvSpPr>
        <p:spPr>
          <a:xfrm>
            <a:off x="938213" y="750888"/>
            <a:ext cx="5011737" cy="3757612"/>
          </a:xfrm>
          <a:prstGeom prst="rect">
            <a:avLst/>
          </a:prstGeom>
          <a:noFill/>
          <a:ln w="12700">
            <a:solidFill>
              <a:prstClr val="black"/>
            </a:solidFill>
          </a:ln>
        </p:spPr>
        <p:txBody>
          <a:bodyPr vert="horz" lIns="92437" tIns="46218" rIns="92437" bIns="46218" rtlCol="0" anchor="ctr"/>
          <a:lstStyle/>
          <a:p>
            <a:endParaRPr lang="en-GB"/>
          </a:p>
        </p:txBody>
      </p:sp>
      <p:sp>
        <p:nvSpPr>
          <p:cNvPr id="5" name="Notes Placeholder 4"/>
          <p:cNvSpPr>
            <a:spLocks noGrp="1"/>
          </p:cNvSpPr>
          <p:nvPr>
            <p:ph type="body" sz="quarter" idx="3"/>
          </p:nvPr>
        </p:nvSpPr>
        <p:spPr>
          <a:xfrm>
            <a:off x="688817" y="4758889"/>
            <a:ext cx="5510530" cy="4508421"/>
          </a:xfrm>
          <a:prstGeom prst="rect">
            <a:avLst/>
          </a:prstGeom>
        </p:spPr>
        <p:txBody>
          <a:bodyPr vert="horz" lIns="92437" tIns="46218" rIns="92437" bIns="4621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516038"/>
            <a:ext cx="2984870" cy="500936"/>
          </a:xfrm>
          <a:prstGeom prst="rect">
            <a:avLst/>
          </a:prstGeom>
        </p:spPr>
        <p:txBody>
          <a:bodyPr vert="horz" lIns="92437" tIns="46218" rIns="92437" bIns="46218" rtlCol="0" anchor="b"/>
          <a:lstStyle>
            <a:lvl1pPr algn="l">
              <a:defRPr sz="1200"/>
            </a:lvl1pPr>
          </a:lstStyle>
          <a:p>
            <a:endParaRPr lang="en-GB"/>
          </a:p>
        </p:txBody>
      </p:sp>
      <p:sp>
        <p:nvSpPr>
          <p:cNvPr id="7" name="Slide Number Placeholder 6"/>
          <p:cNvSpPr>
            <a:spLocks noGrp="1"/>
          </p:cNvSpPr>
          <p:nvPr>
            <p:ph type="sldNum" sz="quarter" idx="5"/>
          </p:nvPr>
        </p:nvSpPr>
        <p:spPr>
          <a:xfrm>
            <a:off x="3901699" y="9516038"/>
            <a:ext cx="2984870" cy="500936"/>
          </a:xfrm>
          <a:prstGeom prst="rect">
            <a:avLst/>
          </a:prstGeom>
        </p:spPr>
        <p:txBody>
          <a:bodyPr vert="horz" lIns="92437" tIns="46218" rIns="92437" bIns="46218" rtlCol="0" anchor="b"/>
          <a:lstStyle>
            <a:lvl1pPr algn="r">
              <a:defRPr sz="1200"/>
            </a:lvl1pPr>
          </a:lstStyle>
          <a:p>
            <a:fld id="{69608202-C053-4C7D-9707-1831DC7467AD}" type="slidenum">
              <a:rPr lang="en-GB" smtClean="0"/>
              <a:t>‹#›</a:t>
            </a:fld>
            <a:endParaRPr lang="en-GB"/>
          </a:p>
        </p:txBody>
      </p:sp>
    </p:spTree>
    <p:extLst>
      <p:ext uri="{BB962C8B-B14F-4D97-AF65-F5344CB8AC3E}">
        <p14:creationId xmlns:p14="http://schemas.microsoft.com/office/powerpoint/2010/main" val="1475187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608202-C053-4C7D-9707-1831DC7467AD}" type="slidenum">
              <a:rPr lang="en-GB" smtClean="0"/>
              <a:t>1</a:t>
            </a:fld>
            <a:endParaRPr lang="en-GB"/>
          </a:p>
        </p:txBody>
      </p:sp>
    </p:spTree>
    <p:extLst>
      <p:ext uri="{BB962C8B-B14F-4D97-AF65-F5344CB8AC3E}">
        <p14:creationId xmlns:p14="http://schemas.microsoft.com/office/powerpoint/2010/main" val="811909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608202-C053-4C7D-9707-1831DC7467AD}" type="slidenum">
              <a:rPr lang="en-GB" smtClean="0"/>
              <a:t>14</a:t>
            </a:fld>
            <a:endParaRPr lang="en-GB"/>
          </a:p>
        </p:txBody>
      </p:sp>
    </p:spTree>
    <p:extLst>
      <p:ext uri="{BB962C8B-B14F-4D97-AF65-F5344CB8AC3E}">
        <p14:creationId xmlns:p14="http://schemas.microsoft.com/office/powerpoint/2010/main" val="811909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608202-C053-4C7D-9707-1831DC7467AD}" type="slidenum">
              <a:rPr lang="en-GB" smtClean="0"/>
              <a:t>16</a:t>
            </a:fld>
            <a:endParaRPr lang="en-GB"/>
          </a:p>
        </p:txBody>
      </p:sp>
    </p:spTree>
    <p:extLst>
      <p:ext uri="{BB962C8B-B14F-4D97-AF65-F5344CB8AC3E}">
        <p14:creationId xmlns:p14="http://schemas.microsoft.com/office/powerpoint/2010/main" val="811909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608202-C053-4C7D-9707-1831DC7467AD}" type="slidenum">
              <a:rPr lang="en-GB" smtClean="0"/>
              <a:t>17</a:t>
            </a:fld>
            <a:endParaRPr lang="en-GB"/>
          </a:p>
        </p:txBody>
      </p:sp>
    </p:spTree>
    <p:extLst>
      <p:ext uri="{BB962C8B-B14F-4D97-AF65-F5344CB8AC3E}">
        <p14:creationId xmlns:p14="http://schemas.microsoft.com/office/powerpoint/2010/main" val="811909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608202-C053-4C7D-9707-1831DC7467AD}" type="slidenum">
              <a:rPr lang="en-GB" smtClean="0"/>
              <a:t>18</a:t>
            </a:fld>
            <a:endParaRPr lang="en-GB"/>
          </a:p>
        </p:txBody>
      </p:sp>
    </p:spTree>
    <p:extLst>
      <p:ext uri="{BB962C8B-B14F-4D97-AF65-F5344CB8AC3E}">
        <p14:creationId xmlns:p14="http://schemas.microsoft.com/office/powerpoint/2010/main" val="811909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608202-C053-4C7D-9707-1831DC7467AD}" type="slidenum">
              <a:rPr lang="en-GB" smtClean="0"/>
              <a:t>19</a:t>
            </a:fld>
            <a:endParaRPr lang="en-GB"/>
          </a:p>
        </p:txBody>
      </p:sp>
    </p:spTree>
    <p:extLst>
      <p:ext uri="{BB962C8B-B14F-4D97-AF65-F5344CB8AC3E}">
        <p14:creationId xmlns:p14="http://schemas.microsoft.com/office/powerpoint/2010/main" val="811909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608202-C053-4C7D-9707-1831DC7467AD}" type="slidenum">
              <a:rPr lang="en-GB" smtClean="0"/>
              <a:t>20</a:t>
            </a:fld>
            <a:endParaRPr lang="en-GB"/>
          </a:p>
        </p:txBody>
      </p:sp>
    </p:spTree>
    <p:extLst>
      <p:ext uri="{BB962C8B-B14F-4D97-AF65-F5344CB8AC3E}">
        <p14:creationId xmlns:p14="http://schemas.microsoft.com/office/powerpoint/2010/main" val="811909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608202-C053-4C7D-9707-1831DC7467AD}" type="slidenum">
              <a:rPr lang="en-GB" smtClean="0"/>
              <a:t>21</a:t>
            </a:fld>
            <a:endParaRPr lang="en-GB"/>
          </a:p>
        </p:txBody>
      </p:sp>
    </p:spTree>
    <p:extLst>
      <p:ext uri="{BB962C8B-B14F-4D97-AF65-F5344CB8AC3E}">
        <p14:creationId xmlns:p14="http://schemas.microsoft.com/office/powerpoint/2010/main" val="811909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608202-C053-4C7D-9707-1831DC7467AD}" type="slidenum">
              <a:rPr lang="en-GB" smtClean="0"/>
              <a:t>22</a:t>
            </a:fld>
            <a:endParaRPr lang="en-GB"/>
          </a:p>
        </p:txBody>
      </p:sp>
    </p:spTree>
    <p:extLst>
      <p:ext uri="{BB962C8B-B14F-4D97-AF65-F5344CB8AC3E}">
        <p14:creationId xmlns:p14="http://schemas.microsoft.com/office/powerpoint/2010/main" val="811909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608202-C053-4C7D-9707-1831DC7467AD}" type="slidenum">
              <a:rPr lang="en-GB" smtClean="0"/>
              <a:t>23</a:t>
            </a:fld>
            <a:endParaRPr lang="en-GB"/>
          </a:p>
        </p:txBody>
      </p:sp>
    </p:spTree>
    <p:extLst>
      <p:ext uri="{BB962C8B-B14F-4D97-AF65-F5344CB8AC3E}">
        <p14:creationId xmlns:p14="http://schemas.microsoft.com/office/powerpoint/2010/main" val="8119097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608202-C053-4C7D-9707-1831DC7467AD}" type="slidenum">
              <a:rPr lang="en-GB" smtClean="0"/>
              <a:t>24</a:t>
            </a:fld>
            <a:endParaRPr lang="en-GB"/>
          </a:p>
        </p:txBody>
      </p:sp>
    </p:spTree>
    <p:extLst>
      <p:ext uri="{BB962C8B-B14F-4D97-AF65-F5344CB8AC3E}">
        <p14:creationId xmlns:p14="http://schemas.microsoft.com/office/powerpoint/2010/main" val="811909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608202-C053-4C7D-9707-1831DC7467AD}" type="slidenum">
              <a:rPr lang="en-GB" smtClean="0"/>
              <a:t>2</a:t>
            </a:fld>
            <a:endParaRPr lang="en-GB"/>
          </a:p>
        </p:txBody>
      </p:sp>
    </p:spTree>
    <p:extLst>
      <p:ext uri="{BB962C8B-B14F-4D97-AF65-F5344CB8AC3E}">
        <p14:creationId xmlns:p14="http://schemas.microsoft.com/office/powerpoint/2010/main" val="8119097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608202-C053-4C7D-9707-1831DC7467AD}" type="slidenum">
              <a:rPr lang="en-GB" smtClean="0"/>
              <a:t>25</a:t>
            </a:fld>
            <a:endParaRPr lang="en-GB"/>
          </a:p>
        </p:txBody>
      </p:sp>
    </p:spTree>
    <p:extLst>
      <p:ext uri="{BB962C8B-B14F-4D97-AF65-F5344CB8AC3E}">
        <p14:creationId xmlns:p14="http://schemas.microsoft.com/office/powerpoint/2010/main" val="8119097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608202-C053-4C7D-9707-1831DC7467AD}" type="slidenum">
              <a:rPr lang="en-GB" smtClean="0"/>
              <a:t>26</a:t>
            </a:fld>
            <a:endParaRPr lang="en-GB"/>
          </a:p>
        </p:txBody>
      </p:sp>
    </p:spTree>
    <p:extLst>
      <p:ext uri="{BB962C8B-B14F-4D97-AF65-F5344CB8AC3E}">
        <p14:creationId xmlns:p14="http://schemas.microsoft.com/office/powerpoint/2010/main" val="8119097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608202-C053-4C7D-9707-1831DC7467AD}" type="slidenum">
              <a:rPr lang="en-GB" smtClean="0"/>
              <a:t>27</a:t>
            </a:fld>
            <a:endParaRPr lang="en-GB"/>
          </a:p>
        </p:txBody>
      </p:sp>
    </p:spTree>
    <p:extLst>
      <p:ext uri="{BB962C8B-B14F-4D97-AF65-F5344CB8AC3E}">
        <p14:creationId xmlns:p14="http://schemas.microsoft.com/office/powerpoint/2010/main" val="8119097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608202-C053-4C7D-9707-1831DC7467AD}" type="slidenum">
              <a:rPr lang="en-GB" smtClean="0"/>
              <a:t>28</a:t>
            </a:fld>
            <a:endParaRPr lang="en-GB"/>
          </a:p>
        </p:txBody>
      </p:sp>
    </p:spTree>
    <p:extLst>
      <p:ext uri="{BB962C8B-B14F-4D97-AF65-F5344CB8AC3E}">
        <p14:creationId xmlns:p14="http://schemas.microsoft.com/office/powerpoint/2010/main" val="8119097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608202-C053-4C7D-9707-1831DC7467AD}" type="slidenum">
              <a:rPr lang="en-GB" smtClean="0"/>
              <a:t>29</a:t>
            </a:fld>
            <a:endParaRPr lang="en-GB"/>
          </a:p>
        </p:txBody>
      </p:sp>
    </p:spTree>
    <p:extLst>
      <p:ext uri="{BB962C8B-B14F-4D97-AF65-F5344CB8AC3E}">
        <p14:creationId xmlns:p14="http://schemas.microsoft.com/office/powerpoint/2010/main" val="8119097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608202-C053-4C7D-9707-1831DC7467AD}" type="slidenum">
              <a:rPr lang="en-GB" smtClean="0"/>
              <a:t>30</a:t>
            </a:fld>
            <a:endParaRPr lang="en-GB"/>
          </a:p>
        </p:txBody>
      </p:sp>
    </p:spTree>
    <p:extLst>
      <p:ext uri="{BB962C8B-B14F-4D97-AF65-F5344CB8AC3E}">
        <p14:creationId xmlns:p14="http://schemas.microsoft.com/office/powerpoint/2010/main" val="8119097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608202-C053-4C7D-9707-1831DC7467AD}" type="slidenum">
              <a:rPr lang="en-GB" smtClean="0"/>
              <a:t>31</a:t>
            </a:fld>
            <a:endParaRPr lang="en-GB"/>
          </a:p>
        </p:txBody>
      </p:sp>
    </p:spTree>
    <p:extLst>
      <p:ext uri="{BB962C8B-B14F-4D97-AF65-F5344CB8AC3E}">
        <p14:creationId xmlns:p14="http://schemas.microsoft.com/office/powerpoint/2010/main" val="8119097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608202-C053-4C7D-9707-1831DC7467AD}" type="slidenum">
              <a:rPr lang="en-GB" smtClean="0"/>
              <a:t>32</a:t>
            </a:fld>
            <a:endParaRPr lang="en-GB"/>
          </a:p>
        </p:txBody>
      </p:sp>
    </p:spTree>
    <p:extLst>
      <p:ext uri="{BB962C8B-B14F-4D97-AF65-F5344CB8AC3E}">
        <p14:creationId xmlns:p14="http://schemas.microsoft.com/office/powerpoint/2010/main" val="8119097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608202-C053-4C7D-9707-1831DC7467AD}" type="slidenum">
              <a:rPr lang="en-GB" smtClean="0"/>
              <a:t>33</a:t>
            </a:fld>
            <a:endParaRPr lang="en-GB"/>
          </a:p>
        </p:txBody>
      </p:sp>
    </p:spTree>
    <p:extLst>
      <p:ext uri="{BB962C8B-B14F-4D97-AF65-F5344CB8AC3E}">
        <p14:creationId xmlns:p14="http://schemas.microsoft.com/office/powerpoint/2010/main" val="811909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608202-C053-4C7D-9707-1831DC7467AD}" type="slidenum">
              <a:rPr lang="en-GB" smtClean="0"/>
              <a:t>3</a:t>
            </a:fld>
            <a:endParaRPr lang="en-GB"/>
          </a:p>
        </p:txBody>
      </p:sp>
    </p:spTree>
    <p:extLst>
      <p:ext uri="{BB962C8B-B14F-4D97-AF65-F5344CB8AC3E}">
        <p14:creationId xmlns:p14="http://schemas.microsoft.com/office/powerpoint/2010/main" val="811909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608202-C053-4C7D-9707-1831DC7467AD}" type="slidenum">
              <a:rPr lang="en-GB" smtClean="0"/>
              <a:t>4</a:t>
            </a:fld>
            <a:endParaRPr lang="en-GB"/>
          </a:p>
        </p:txBody>
      </p:sp>
    </p:spTree>
    <p:extLst>
      <p:ext uri="{BB962C8B-B14F-4D97-AF65-F5344CB8AC3E}">
        <p14:creationId xmlns:p14="http://schemas.microsoft.com/office/powerpoint/2010/main" val="811909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608202-C053-4C7D-9707-1831DC7467AD}" type="slidenum">
              <a:rPr lang="en-GB" smtClean="0"/>
              <a:t>5</a:t>
            </a:fld>
            <a:endParaRPr lang="en-GB"/>
          </a:p>
        </p:txBody>
      </p:sp>
    </p:spTree>
    <p:extLst>
      <p:ext uri="{BB962C8B-B14F-4D97-AF65-F5344CB8AC3E}">
        <p14:creationId xmlns:p14="http://schemas.microsoft.com/office/powerpoint/2010/main" val="811909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608202-C053-4C7D-9707-1831DC7467AD}" type="slidenum">
              <a:rPr lang="en-GB" smtClean="0"/>
              <a:t>6</a:t>
            </a:fld>
            <a:endParaRPr lang="en-GB"/>
          </a:p>
        </p:txBody>
      </p:sp>
    </p:spTree>
    <p:extLst>
      <p:ext uri="{BB962C8B-B14F-4D97-AF65-F5344CB8AC3E}">
        <p14:creationId xmlns:p14="http://schemas.microsoft.com/office/powerpoint/2010/main" val="811909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608202-C053-4C7D-9707-1831DC7467AD}" type="slidenum">
              <a:rPr lang="en-GB" smtClean="0"/>
              <a:t>7</a:t>
            </a:fld>
            <a:endParaRPr lang="en-GB"/>
          </a:p>
        </p:txBody>
      </p:sp>
    </p:spTree>
    <p:extLst>
      <p:ext uri="{BB962C8B-B14F-4D97-AF65-F5344CB8AC3E}">
        <p14:creationId xmlns:p14="http://schemas.microsoft.com/office/powerpoint/2010/main" val="811909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608202-C053-4C7D-9707-1831DC7467AD}" type="slidenum">
              <a:rPr lang="en-GB" smtClean="0"/>
              <a:t>8</a:t>
            </a:fld>
            <a:endParaRPr lang="en-GB"/>
          </a:p>
        </p:txBody>
      </p:sp>
    </p:spTree>
    <p:extLst>
      <p:ext uri="{BB962C8B-B14F-4D97-AF65-F5344CB8AC3E}">
        <p14:creationId xmlns:p14="http://schemas.microsoft.com/office/powerpoint/2010/main" val="811909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608202-C053-4C7D-9707-1831DC7467AD}" type="slidenum">
              <a:rPr lang="en-GB" smtClean="0"/>
              <a:t>10</a:t>
            </a:fld>
            <a:endParaRPr lang="en-GB"/>
          </a:p>
        </p:txBody>
      </p:sp>
    </p:spTree>
    <p:extLst>
      <p:ext uri="{BB962C8B-B14F-4D97-AF65-F5344CB8AC3E}">
        <p14:creationId xmlns:p14="http://schemas.microsoft.com/office/powerpoint/2010/main" val="811909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93C15DA-E88B-405D-BF4B-BC96D877F4A7}" type="datetimeFigureOut">
              <a:rPr lang="en-GB" smtClean="0"/>
              <a:t>24/04/2017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319900-4542-4D27-BBDB-0542DC614951}" type="slidenum">
              <a:rPr lang="en-GB" smtClean="0"/>
              <a:t>‹#›</a:t>
            </a:fld>
            <a:endParaRPr lang="en-GB"/>
          </a:p>
        </p:txBody>
      </p:sp>
    </p:spTree>
    <p:extLst>
      <p:ext uri="{BB962C8B-B14F-4D97-AF65-F5344CB8AC3E}">
        <p14:creationId xmlns:p14="http://schemas.microsoft.com/office/powerpoint/2010/main" val="192314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3C15DA-E88B-405D-BF4B-BC96D877F4A7}" type="datetimeFigureOut">
              <a:rPr lang="en-GB" smtClean="0"/>
              <a:t>24/04/2017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319900-4542-4D27-BBDB-0542DC614951}" type="slidenum">
              <a:rPr lang="en-GB" smtClean="0"/>
              <a:t>‹#›</a:t>
            </a:fld>
            <a:endParaRPr lang="en-GB"/>
          </a:p>
        </p:txBody>
      </p:sp>
    </p:spTree>
    <p:extLst>
      <p:ext uri="{BB962C8B-B14F-4D97-AF65-F5344CB8AC3E}">
        <p14:creationId xmlns:p14="http://schemas.microsoft.com/office/powerpoint/2010/main" val="2690009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3C15DA-E88B-405D-BF4B-BC96D877F4A7}" type="datetimeFigureOut">
              <a:rPr lang="en-GB" smtClean="0"/>
              <a:t>24/04/2017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319900-4542-4D27-BBDB-0542DC614951}" type="slidenum">
              <a:rPr lang="en-GB" smtClean="0"/>
              <a:t>‹#›</a:t>
            </a:fld>
            <a:endParaRPr lang="en-GB"/>
          </a:p>
        </p:txBody>
      </p:sp>
    </p:spTree>
    <p:extLst>
      <p:ext uri="{BB962C8B-B14F-4D97-AF65-F5344CB8AC3E}">
        <p14:creationId xmlns:p14="http://schemas.microsoft.com/office/powerpoint/2010/main" val="1359778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3C15DA-E88B-405D-BF4B-BC96D877F4A7}" type="datetimeFigureOut">
              <a:rPr lang="en-GB" smtClean="0"/>
              <a:t>24/04/2017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319900-4542-4D27-BBDB-0542DC614951}" type="slidenum">
              <a:rPr lang="en-GB" smtClean="0"/>
              <a:t>‹#›</a:t>
            </a:fld>
            <a:endParaRPr lang="en-GB"/>
          </a:p>
        </p:txBody>
      </p:sp>
    </p:spTree>
    <p:extLst>
      <p:ext uri="{BB962C8B-B14F-4D97-AF65-F5344CB8AC3E}">
        <p14:creationId xmlns:p14="http://schemas.microsoft.com/office/powerpoint/2010/main" val="1594604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3C15DA-E88B-405D-BF4B-BC96D877F4A7}" type="datetimeFigureOut">
              <a:rPr lang="en-GB" smtClean="0"/>
              <a:t>24/04/2017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319900-4542-4D27-BBDB-0542DC614951}" type="slidenum">
              <a:rPr lang="en-GB" smtClean="0"/>
              <a:t>‹#›</a:t>
            </a:fld>
            <a:endParaRPr lang="en-GB"/>
          </a:p>
        </p:txBody>
      </p:sp>
    </p:spTree>
    <p:extLst>
      <p:ext uri="{BB962C8B-B14F-4D97-AF65-F5344CB8AC3E}">
        <p14:creationId xmlns:p14="http://schemas.microsoft.com/office/powerpoint/2010/main" val="2568381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93C15DA-E88B-405D-BF4B-BC96D877F4A7}" type="datetimeFigureOut">
              <a:rPr lang="en-GB" smtClean="0"/>
              <a:t>24/04/2017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319900-4542-4D27-BBDB-0542DC614951}" type="slidenum">
              <a:rPr lang="en-GB" smtClean="0"/>
              <a:t>‹#›</a:t>
            </a:fld>
            <a:endParaRPr lang="en-GB"/>
          </a:p>
        </p:txBody>
      </p:sp>
    </p:spTree>
    <p:extLst>
      <p:ext uri="{BB962C8B-B14F-4D97-AF65-F5344CB8AC3E}">
        <p14:creationId xmlns:p14="http://schemas.microsoft.com/office/powerpoint/2010/main" val="2457172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93C15DA-E88B-405D-BF4B-BC96D877F4A7}" type="datetimeFigureOut">
              <a:rPr lang="en-GB" smtClean="0"/>
              <a:t>24/04/2017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1319900-4542-4D27-BBDB-0542DC614951}" type="slidenum">
              <a:rPr lang="en-GB" smtClean="0"/>
              <a:t>‹#›</a:t>
            </a:fld>
            <a:endParaRPr lang="en-GB"/>
          </a:p>
        </p:txBody>
      </p:sp>
    </p:spTree>
    <p:extLst>
      <p:ext uri="{BB962C8B-B14F-4D97-AF65-F5344CB8AC3E}">
        <p14:creationId xmlns:p14="http://schemas.microsoft.com/office/powerpoint/2010/main" val="1144051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93C15DA-E88B-405D-BF4B-BC96D877F4A7}" type="datetimeFigureOut">
              <a:rPr lang="en-GB" smtClean="0"/>
              <a:t>24/04/2017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1319900-4542-4D27-BBDB-0542DC614951}" type="slidenum">
              <a:rPr lang="en-GB" smtClean="0"/>
              <a:t>‹#›</a:t>
            </a:fld>
            <a:endParaRPr lang="en-GB"/>
          </a:p>
        </p:txBody>
      </p:sp>
    </p:spTree>
    <p:extLst>
      <p:ext uri="{BB962C8B-B14F-4D97-AF65-F5344CB8AC3E}">
        <p14:creationId xmlns:p14="http://schemas.microsoft.com/office/powerpoint/2010/main" val="1622135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3C15DA-E88B-405D-BF4B-BC96D877F4A7}" type="datetimeFigureOut">
              <a:rPr lang="en-GB" smtClean="0"/>
              <a:t>24/04/2017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1319900-4542-4D27-BBDB-0542DC614951}" type="slidenum">
              <a:rPr lang="en-GB" smtClean="0"/>
              <a:t>‹#›</a:t>
            </a:fld>
            <a:endParaRPr lang="en-GB"/>
          </a:p>
        </p:txBody>
      </p:sp>
    </p:spTree>
    <p:extLst>
      <p:ext uri="{BB962C8B-B14F-4D97-AF65-F5344CB8AC3E}">
        <p14:creationId xmlns:p14="http://schemas.microsoft.com/office/powerpoint/2010/main" val="3762276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3C15DA-E88B-405D-BF4B-BC96D877F4A7}" type="datetimeFigureOut">
              <a:rPr lang="en-GB" smtClean="0"/>
              <a:t>24/04/2017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319900-4542-4D27-BBDB-0542DC614951}" type="slidenum">
              <a:rPr lang="en-GB" smtClean="0"/>
              <a:t>‹#›</a:t>
            </a:fld>
            <a:endParaRPr lang="en-GB"/>
          </a:p>
        </p:txBody>
      </p:sp>
    </p:spTree>
    <p:extLst>
      <p:ext uri="{BB962C8B-B14F-4D97-AF65-F5344CB8AC3E}">
        <p14:creationId xmlns:p14="http://schemas.microsoft.com/office/powerpoint/2010/main" val="2465072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3C15DA-E88B-405D-BF4B-BC96D877F4A7}" type="datetimeFigureOut">
              <a:rPr lang="en-GB" smtClean="0"/>
              <a:t>24/04/2017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319900-4542-4D27-BBDB-0542DC614951}" type="slidenum">
              <a:rPr lang="en-GB" smtClean="0"/>
              <a:t>‹#›</a:t>
            </a:fld>
            <a:endParaRPr lang="en-GB"/>
          </a:p>
        </p:txBody>
      </p:sp>
    </p:spTree>
    <p:extLst>
      <p:ext uri="{BB962C8B-B14F-4D97-AF65-F5344CB8AC3E}">
        <p14:creationId xmlns:p14="http://schemas.microsoft.com/office/powerpoint/2010/main" val="3724799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3C15DA-E88B-405D-BF4B-BC96D877F4A7}" type="datetimeFigureOut">
              <a:rPr lang="en-GB" smtClean="0"/>
              <a:t>24/04/2017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319900-4542-4D27-BBDB-0542DC614951}" type="slidenum">
              <a:rPr lang="en-GB" smtClean="0"/>
              <a:t>‹#›</a:t>
            </a:fld>
            <a:endParaRPr lang="en-GB"/>
          </a:p>
        </p:txBody>
      </p:sp>
    </p:spTree>
    <p:extLst>
      <p:ext uri="{BB962C8B-B14F-4D97-AF65-F5344CB8AC3E}">
        <p14:creationId xmlns:p14="http://schemas.microsoft.com/office/powerpoint/2010/main" val="944932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2.emf"/><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jpeg"/><Relationship Id="rId7" Type="http://schemas.openxmlformats.org/officeDocument/2006/relationships/diagramLayout" Target="../diagrams/layout1.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Data" Target="../diagrams/data1.xml"/><Relationship Id="rId11" Type="http://schemas.openxmlformats.org/officeDocument/2006/relationships/image" Target="../media/image1.jpeg"/><Relationship Id="rId5" Type="http://schemas.openxmlformats.org/officeDocument/2006/relationships/image" Target="../media/image4.jpeg"/><Relationship Id="rId10" Type="http://schemas.microsoft.com/office/2007/relationships/diagramDrawing" Target="../diagrams/drawing1.xml"/><Relationship Id="rId4" Type="http://schemas.openxmlformats.org/officeDocument/2006/relationships/image" Target="../media/image2.emf"/><Relationship Id="rId9" Type="http://schemas.openxmlformats.org/officeDocument/2006/relationships/diagramColors" Target="../diagrams/colors1.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4.jpe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4.jpe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image" Target="../media/image2.emf"/><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2.emf"/><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6.emf"/><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2.emf"/><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7.emf"/><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2.emf"/><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2.emf"/><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2.emf"/><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2.emf"/><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jpeg"/><Relationship Id="rId7" Type="http://schemas.openxmlformats.org/officeDocument/2006/relationships/hyperlink" Target="http://www.dementiaaction.org.uk/local_alliances/17867_west_lancashire_dementia_action_alliance"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hyperlink" Target="http://www.dementiaaction.org.uk/join_the_alliance/get_involved" TargetMode="External"/><Relationship Id="rId5" Type="http://schemas.openxmlformats.org/officeDocument/2006/relationships/image" Target="../media/image2.emf"/><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2.emf"/><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2.emf"/><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8" Type="http://schemas.openxmlformats.org/officeDocument/2006/relationships/hyperlink" Target="http://www.twitter.com/GarethDowling" TargetMode="External"/><Relationship Id="rId3" Type="http://schemas.openxmlformats.org/officeDocument/2006/relationships/image" Target="../media/image1.jpeg"/><Relationship Id="rId7" Type="http://schemas.openxmlformats.org/officeDocument/2006/relationships/hyperlink" Target="mailto:DFWestLancs@gmail.com"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hyperlink" Target="http://www.dementiaaction.org.uk/" TargetMode="External"/><Relationship Id="rId5" Type="http://schemas.openxmlformats.org/officeDocument/2006/relationships/image" Target="../media/image2.emf"/><Relationship Id="rId10"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hyperlink" Target="http://www.twitter.com/DFWestLanc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U:\national projects\LDAA\Shared resources\North West resources\Specific areas and Region (inc Handover 2015)\Lancashire\West Lancashire\west lancashire DA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223" y="316706"/>
            <a:ext cx="2520950" cy="7953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629275"/>
            <a:ext cx="91440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025605" y="2476053"/>
            <a:ext cx="7092788" cy="1754326"/>
          </a:xfrm>
          <a:prstGeom prst="rect">
            <a:avLst/>
          </a:prstGeom>
          <a:noFill/>
        </p:spPr>
        <p:txBody>
          <a:bodyPr wrap="square" rtlCol="0">
            <a:spAutoFit/>
          </a:bodyPr>
          <a:lstStyle/>
          <a:p>
            <a:pPr algn="ctr"/>
            <a:r>
              <a:rPr lang="en-GB" sz="3600" b="1" dirty="0"/>
              <a:t>Gareth Dowling</a:t>
            </a:r>
          </a:p>
          <a:p>
            <a:pPr algn="ctr"/>
            <a:r>
              <a:rPr lang="en-GB" sz="2400" b="1" dirty="0"/>
              <a:t>Chair</a:t>
            </a:r>
          </a:p>
          <a:p>
            <a:pPr algn="ctr"/>
            <a:r>
              <a:rPr lang="en-GB" sz="2400" b="1" dirty="0"/>
              <a:t>West Lancashire Dementia Action Alliance</a:t>
            </a:r>
          </a:p>
          <a:p>
            <a:pPr algn="ctr"/>
            <a:r>
              <a:rPr lang="en-GB" sz="2400" b="1" dirty="0"/>
              <a:t>(Dementia Friendly West Lancashire)</a:t>
            </a:r>
          </a:p>
        </p:txBody>
      </p:sp>
      <p:pic>
        <p:nvPicPr>
          <p:cNvPr id="7" name="Picture 11" descr="New-logo-Alzheimer_Master_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0"/>
            <a:ext cx="28956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DementiaFriendly_Land_RGB.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50408" y="454993"/>
            <a:ext cx="1443183" cy="526520"/>
          </a:xfrm>
          <a:prstGeom prst="rect">
            <a:avLst/>
          </a:prstGeom>
        </p:spPr>
      </p:pic>
    </p:spTree>
    <p:extLst>
      <p:ext uri="{BB962C8B-B14F-4D97-AF65-F5344CB8AC3E}">
        <p14:creationId xmlns:p14="http://schemas.microsoft.com/office/powerpoint/2010/main" val="272747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U:\national projects\LDAA\Shared resources\North West resources\Specific areas and Region (inc Handover 2015)\Lancashire\West Lancashire\west lancashire DA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223" y="316706"/>
            <a:ext cx="2520950" cy="7953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629275"/>
            <a:ext cx="91440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New-logo-Alzheimer_Master_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0"/>
            <a:ext cx="28956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DementiaFriendly_Land_RGB.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50408" y="454993"/>
            <a:ext cx="1443183" cy="526520"/>
          </a:xfrm>
          <a:prstGeom prst="rect">
            <a:avLst/>
          </a:prstGeom>
        </p:spPr>
      </p:pic>
      <p:sp>
        <p:nvSpPr>
          <p:cNvPr id="14" name="TextBox 13"/>
          <p:cNvSpPr txBox="1"/>
          <p:nvPr/>
        </p:nvSpPr>
        <p:spPr>
          <a:xfrm>
            <a:off x="827584" y="1196752"/>
            <a:ext cx="7560840" cy="830997"/>
          </a:xfrm>
          <a:prstGeom prst="rect">
            <a:avLst/>
          </a:prstGeom>
          <a:noFill/>
        </p:spPr>
        <p:txBody>
          <a:bodyPr wrap="square" rtlCol="0">
            <a:spAutoFit/>
          </a:bodyPr>
          <a:lstStyle/>
          <a:p>
            <a:pPr algn="ctr"/>
            <a:r>
              <a:rPr lang="en-GB" sz="4800" b="1" dirty="0"/>
              <a:t>Already in West Lancashire</a:t>
            </a:r>
            <a:endParaRPr lang="en-GB" sz="2400" b="1" dirty="0"/>
          </a:p>
        </p:txBody>
      </p:sp>
      <p:sp>
        <p:nvSpPr>
          <p:cNvPr id="15" name="TextBox 14"/>
          <p:cNvSpPr txBox="1"/>
          <p:nvPr/>
        </p:nvSpPr>
        <p:spPr>
          <a:xfrm>
            <a:off x="1025606" y="2212955"/>
            <a:ext cx="7218802" cy="3046988"/>
          </a:xfrm>
          <a:prstGeom prst="rect">
            <a:avLst/>
          </a:prstGeom>
          <a:noFill/>
        </p:spPr>
        <p:txBody>
          <a:bodyPr wrap="square" rtlCol="0">
            <a:spAutoFit/>
          </a:bodyPr>
          <a:lstStyle/>
          <a:p>
            <a:pPr lvl="0" algn="ctr"/>
            <a:r>
              <a:rPr lang="en-IE" sz="2400" dirty="0"/>
              <a:t>West Lancashire Ageing Well Forum</a:t>
            </a:r>
          </a:p>
          <a:p>
            <a:pPr lvl="0" algn="ctr"/>
            <a:endParaRPr lang="en-IE" sz="2400" dirty="0"/>
          </a:p>
          <a:p>
            <a:pPr lvl="0" algn="ctr"/>
            <a:r>
              <a:rPr lang="en-IE" sz="2400" dirty="0"/>
              <a:t>Chaired by Dr Alex McMinn MBE, strand of Lancashire County Council Health and Wellbeing Board</a:t>
            </a:r>
          </a:p>
          <a:p>
            <a:pPr lvl="0" algn="ctr"/>
            <a:endParaRPr lang="en-IE" sz="2400" dirty="0"/>
          </a:p>
          <a:p>
            <a:pPr lvl="0" algn="ctr"/>
            <a:r>
              <a:rPr lang="en-IE" sz="2400" dirty="0"/>
              <a:t>CVS, Age UK, Alzheimer’s Society, Home Instead, Borough and County Councillors, U3A, Carers Support, Wellbeing Service, and others</a:t>
            </a:r>
          </a:p>
        </p:txBody>
      </p:sp>
    </p:spTree>
    <p:extLst>
      <p:ext uri="{BB962C8B-B14F-4D97-AF65-F5344CB8AC3E}">
        <p14:creationId xmlns:p14="http://schemas.microsoft.com/office/powerpoint/2010/main" val="3964627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1026" name="Picture 2" descr="H:\Profile\Desktop\AUK Roadshow timetable.jpg-l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322"/>
            <a:ext cx="575295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Profile\Desktop\AUK Roadshow Booths.jpg-lar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2750" y="0"/>
            <a:ext cx="3681250" cy="49083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Profile\Desktop\AUK Roadshow.jpg-lar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2750" y="4841804"/>
            <a:ext cx="3677461" cy="2016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067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098" name="Picture 2" descr="H:\Profile\Desktop\AS Tea Dance DA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96" y="1"/>
            <a:ext cx="485808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H:\Profile\Desktop\AS Tea Dance Civ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7575" y="0"/>
            <a:ext cx="51435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065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074" name="Picture 2" descr="H:\Profile\Desktop\AS Tea Dance.jpg-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4373"/>
            <a:ext cx="4746917" cy="6833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991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U:\national projects\LDAA\Shared resources\North West resources\Specific areas and Region (inc Handover 2015)\Lancashire\West Lancashire\west lancashire DA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223" y="316706"/>
            <a:ext cx="2520950" cy="7953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629275"/>
            <a:ext cx="91440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New-logo-Alzheimer_Master_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0"/>
            <a:ext cx="28956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DementiaFriendly_Land_RGB.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50408" y="454993"/>
            <a:ext cx="1443183" cy="526520"/>
          </a:xfrm>
          <a:prstGeom prst="rect">
            <a:avLst/>
          </a:prstGeom>
        </p:spPr>
      </p:pic>
      <p:sp>
        <p:nvSpPr>
          <p:cNvPr id="8" name="TextBox 7"/>
          <p:cNvSpPr txBox="1"/>
          <p:nvPr/>
        </p:nvSpPr>
        <p:spPr>
          <a:xfrm>
            <a:off x="1025606" y="1196752"/>
            <a:ext cx="7092788" cy="1569660"/>
          </a:xfrm>
          <a:prstGeom prst="rect">
            <a:avLst/>
          </a:prstGeom>
          <a:noFill/>
        </p:spPr>
        <p:txBody>
          <a:bodyPr wrap="square" rtlCol="0">
            <a:spAutoFit/>
          </a:bodyPr>
          <a:lstStyle/>
          <a:p>
            <a:pPr algn="ctr"/>
            <a:r>
              <a:rPr lang="en-GB" sz="4800" b="1" dirty="0"/>
              <a:t>Dementia Friends </a:t>
            </a:r>
          </a:p>
          <a:p>
            <a:pPr algn="ctr"/>
            <a:r>
              <a:rPr lang="en-GB" sz="4800" b="1" dirty="0"/>
              <a:t>in West Lancashire</a:t>
            </a:r>
            <a:endParaRPr lang="en-GB" sz="2400" b="1" dirty="0"/>
          </a:p>
        </p:txBody>
      </p:sp>
      <p:sp>
        <p:nvSpPr>
          <p:cNvPr id="11" name="TextBox 10"/>
          <p:cNvSpPr txBox="1"/>
          <p:nvPr/>
        </p:nvSpPr>
        <p:spPr>
          <a:xfrm>
            <a:off x="1025606" y="2766412"/>
            <a:ext cx="6930770" cy="923330"/>
          </a:xfrm>
          <a:prstGeom prst="rect">
            <a:avLst/>
          </a:prstGeom>
          <a:noFill/>
        </p:spPr>
        <p:txBody>
          <a:bodyPr wrap="square" rtlCol="0">
            <a:spAutoFit/>
          </a:bodyPr>
          <a:lstStyle/>
          <a:p>
            <a:pPr lvl="0"/>
            <a:r>
              <a:rPr lang="en-GB" b="1" dirty="0"/>
              <a:t>Dementia Friends</a:t>
            </a:r>
            <a:r>
              <a:rPr lang="en-GB" dirty="0"/>
              <a:t> is about giving more people an understanding of </a:t>
            </a:r>
            <a:r>
              <a:rPr lang="en-GB" b="1" dirty="0"/>
              <a:t>dementia</a:t>
            </a:r>
            <a:r>
              <a:rPr lang="en-GB" dirty="0"/>
              <a:t> and the small things that could make a difference to people living in their community</a:t>
            </a:r>
          </a:p>
        </p:txBody>
      </p:sp>
      <p:graphicFrame>
        <p:nvGraphicFramePr>
          <p:cNvPr id="2" name="Table 1"/>
          <p:cNvGraphicFramePr>
            <a:graphicFrameLocks noGrp="1"/>
          </p:cNvGraphicFramePr>
          <p:nvPr>
            <p:extLst>
              <p:ext uri="{D42A27DB-BD31-4B8C-83A1-F6EECF244321}">
                <p14:modId xmlns:p14="http://schemas.microsoft.com/office/powerpoint/2010/main" val="2086994670"/>
              </p:ext>
            </p:extLst>
          </p:nvPr>
        </p:nvGraphicFramePr>
        <p:xfrm>
          <a:off x="1025606" y="3789040"/>
          <a:ext cx="7290810" cy="1752600"/>
        </p:xfrm>
        <a:graphic>
          <a:graphicData uri="http://schemas.openxmlformats.org/drawingml/2006/table">
            <a:tbl>
              <a:tblPr firstRow="1" bandRow="1">
                <a:tableStyleId>{5C22544A-7EE6-4342-B048-85BDC9FD1C3A}</a:tableStyleId>
              </a:tblPr>
              <a:tblGrid>
                <a:gridCol w="2970330">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3240360">
                  <a:extLst>
                    <a:ext uri="{9D8B030D-6E8A-4147-A177-3AD203B41FA5}">
                      <a16:colId xmlns:a16="http://schemas.microsoft.com/office/drawing/2014/main" val="20002"/>
                    </a:ext>
                  </a:extLst>
                </a:gridCol>
              </a:tblGrid>
              <a:tr h="370840">
                <a:tc>
                  <a:txBody>
                    <a:bodyPr/>
                    <a:lstStyle/>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a:t>L39,</a:t>
                      </a:r>
                      <a:r>
                        <a:rPr lang="en-IE" baseline="0" dirty="0"/>
                        <a:t> </a:t>
                      </a:r>
                      <a:r>
                        <a:rPr lang="en-IE" dirty="0"/>
                        <a:t>L40,</a:t>
                      </a:r>
                      <a:br>
                        <a:rPr lang="en-IE" dirty="0"/>
                      </a:br>
                      <a:r>
                        <a:rPr lang="en-IE" dirty="0"/>
                        <a:t>WN8</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a:t>L31/L33/L37/L39/L40,</a:t>
                      </a:r>
                      <a:br>
                        <a:rPr lang="en-IE" dirty="0"/>
                      </a:br>
                      <a:r>
                        <a:rPr lang="en-IE" dirty="0"/>
                        <a:t>WN5/WN6/WN8,</a:t>
                      </a:r>
                      <a:r>
                        <a:rPr lang="en-IE" baseline="0" dirty="0"/>
                        <a:t> </a:t>
                      </a:r>
                      <a:r>
                        <a:rPr lang="en-IE" dirty="0"/>
                        <a:t>PR4/PR7/PR8</a:t>
                      </a:r>
                      <a:endParaRPr lang="en-GB" dirty="0"/>
                    </a:p>
                  </a:txBody>
                  <a:tcPr/>
                </a:tc>
                <a:extLst>
                  <a:ext uri="{0D108BD9-81ED-4DB2-BD59-A6C34878D82A}">
                    <a16:rowId xmlns:a16="http://schemas.microsoft.com/office/drawing/2014/main" val="10000"/>
                  </a:ext>
                </a:extLst>
              </a:tr>
              <a:tr h="370840">
                <a:tc>
                  <a:txBody>
                    <a:bodyPr/>
                    <a:lstStyle/>
                    <a:p>
                      <a:r>
                        <a:rPr lang="en-IE" dirty="0"/>
                        <a:t>Dementia Friends</a:t>
                      </a:r>
                      <a:endParaRPr lang="en-GB" dirty="0"/>
                    </a:p>
                  </a:txBody>
                  <a:tcPr/>
                </a:tc>
                <a:tc>
                  <a:txBody>
                    <a:bodyPr/>
                    <a:lstStyle/>
                    <a:p>
                      <a:r>
                        <a:rPr lang="en-IE" dirty="0"/>
                        <a:t>1,365</a:t>
                      </a:r>
                      <a:endParaRPr lang="en-GB" dirty="0"/>
                    </a:p>
                  </a:txBody>
                  <a:tcPr/>
                </a:tc>
                <a:tc>
                  <a:txBody>
                    <a:bodyPr/>
                    <a:lstStyle/>
                    <a:p>
                      <a:r>
                        <a:rPr lang="en-IE" dirty="0"/>
                        <a:t>5,965</a:t>
                      </a:r>
                      <a:endParaRPr lang="en-GB" dirty="0"/>
                    </a:p>
                  </a:txBody>
                  <a:tcPr/>
                </a:tc>
                <a:extLst>
                  <a:ext uri="{0D108BD9-81ED-4DB2-BD59-A6C34878D82A}">
                    <a16:rowId xmlns:a16="http://schemas.microsoft.com/office/drawing/2014/main" val="10001"/>
                  </a:ext>
                </a:extLst>
              </a:tr>
              <a:tr h="370840">
                <a:tc>
                  <a:txBody>
                    <a:bodyPr/>
                    <a:lstStyle/>
                    <a:p>
                      <a:r>
                        <a:rPr lang="en-IE" dirty="0"/>
                        <a:t>Dementia Friends Champions</a:t>
                      </a:r>
                      <a:endParaRPr lang="en-GB" dirty="0"/>
                    </a:p>
                  </a:txBody>
                  <a:tcPr/>
                </a:tc>
                <a:tc>
                  <a:txBody>
                    <a:bodyPr/>
                    <a:lstStyle/>
                    <a:p>
                      <a:r>
                        <a:rPr lang="en-IE" dirty="0"/>
                        <a:t>32</a:t>
                      </a:r>
                      <a:endParaRPr lang="en-GB" dirty="0"/>
                    </a:p>
                  </a:txBody>
                  <a:tcPr/>
                </a:tc>
                <a:tc>
                  <a:txBody>
                    <a:bodyPr/>
                    <a:lstStyle/>
                    <a:p>
                      <a:r>
                        <a:rPr lang="en-IE" dirty="0"/>
                        <a:t>147</a:t>
                      </a:r>
                      <a:endParaRPr lang="en-GB" dirty="0"/>
                    </a:p>
                  </a:txBody>
                  <a:tcPr/>
                </a:tc>
                <a:extLst>
                  <a:ext uri="{0D108BD9-81ED-4DB2-BD59-A6C34878D82A}">
                    <a16:rowId xmlns:a16="http://schemas.microsoft.com/office/drawing/2014/main" val="10002"/>
                  </a:ext>
                </a:extLst>
              </a:tr>
              <a:tr h="370840">
                <a:tc>
                  <a:txBody>
                    <a:bodyPr/>
                    <a:lstStyle/>
                    <a:p>
                      <a:r>
                        <a:rPr lang="en-IE" dirty="0"/>
                        <a:t>Sessions held</a:t>
                      </a:r>
                      <a:endParaRPr lang="en-GB" dirty="0"/>
                    </a:p>
                  </a:txBody>
                  <a:tcPr/>
                </a:tc>
                <a:tc>
                  <a:txBody>
                    <a:bodyPr/>
                    <a:lstStyle/>
                    <a:p>
                      <a:r>
                        <a:rPr lang="en-IE" dirty="0"/>
                        <a:t>121</a:t>
                      </a:r>
                      <a:endParaRPr lang="en-GB" dirty="0"/>
                    </a:p>
                  </a:txBody>
                  <a:tcPr/>
                </a:tc>
                <a:tc>
                  <a:txBody>
                    <a:bodyPr/>
                    <a:lstStyle/>
                    <a:p>
                      <a:r>
                        <a:rPr lang="en-IE" dirty="0"/>
                        <a:t>450</a:t>
                      </a:r>
                      <a:endParaRPr lang="en-GB"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87337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122" name="Picture 2" descr="H:\Profile\Desktop\Joe Shervil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832966"/>
            <a:ext cx="5768225" cy="7690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908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U:\national projects\LDAA\Shared resources\North West resources\Specific areas and Region (inc Handover 2015)\Lancashire\West Lancashire\west lancashire DA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223" y="316706"/>
            <a:ext cx="2520950" cy="7953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629275"/>
            <a:ext cx="91440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025606" y="1196752"/>
            <a:ext cx="7092788" cy="830997"/>
          </a:xfrm>
          <a:prstGeom prst="rect">
            <a:avLst/>
          </a:prstGeom>
          <a:noFill/>
        </p:spPr>
        <p:txBody>
          <a:bodyPr wrap="square" rtlCol="0">
            <a:spAutoFit/>
          </a:bodyPr>
          <a:lstStyle/>
          <a:p>
            <a:pPr algn="ctr"/>
            <a:r>
              <a:rPr lang="en-GB" sz="4800" b="1" dirty="0"/>
              <a:t>Dementia Action Alliance</a:t>
            </a:r>
            <a:endParaRPr lang="en-GB" sz="2400" b="1" dirty="0"/>
          </a:p>
        </p:txBody>
      </p:sp>
      <p:sp>
        <p:nvSpPr>
          <p:cNvPr id="2" name="TextBox 1"/>
          <p:cNvSpPr txBox="1"/>
          <p:nvPr/>
        </p:nvSpPr>
        <p:spPr>
          <a:xfrm>
            <a:off x="1286635" y="2212955"/>
            <a:ext cx="6570730" cy="3046988"/>
          </a:xfrm>
          <a:prstGeom prst="rect">
            <a:avLst/>
          </a:prstGeom>
          <a:noFill/>
        </p:spPr>
        <p:txBody>
          <a:bodyPr wrap="square" rtlCol="0">
            <a:spAutoFit/>
          </a:bodyPr>
          <a:lstStyle/>
          <a:p>
            <a:pPr algn="ctr"/>
            <a:endParaRPr lang="en-GB" i="1" dirty="0"/>
          </a:p>
          <a:p>
            <a:pPr algn="ctr"/>
            <a:endParaRPr lang="en-GB" i="1" dirty="0"/>
          </a:p>
          <a:p>
            <a:pPr algn="ctr"/>
            <a:r>
              <a:rPr lang="en-GB" i="1" dirty="0"/>
              <a:t>A definition: </a:t>
            </a:r>
          </a:p>
          <a:p>
            <a:pPr algn="ctr"/>
            <a:endParaRPr lang="en-GB" i="1" dirty="0"/>
          </a:p>
          <a:p>
            <a:r>
              <a:rPr lang="en-GB" sz="2400" dirty="0"/>
              <a:t>A Local Dementia Action Alliance brings together regional and local members to improve the lives of people with dementia in their area. They are seen as the local vehicle to develop dementia friendly communities	</a:t>
            </a:r>
            <a:r>
              <a:rPr lang="en-GB" dirty="0"/>
              <a:t>				</a:t>
            </a:r>
            <a:endParaRPr lang="en-GB" sz="900" dirty="0"/>
          </a:p>
        </p:txBody>
      </p:sp>
      <p:pic>
        <p:nvPicPr>
          <p:cNvPr id="10" name="Picture 11" descr="New-logo-Alzheimer_Master_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0"/>
            <a:ext cx="28956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DementiaFriendly_Land_RGB.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50408" y="454993"/>
            <a:ext cx="1443183" cy="526520"/>
          </a:xfrm>
          <a:prstGeom prst="rect">
            <a:avLst/>
          </a:prstGeom>
        </p:spPr>
      </p:pic>
    </p:spTree>
    <p:extLst>
      <p:ext uri="{BB962C8B-B14F-4D97-AF65-F5344CB8AC3E}">
        <p14:creationId xmlns:p14="http://schemas.microsoft.com/office/powerpoint/2010/main" val="4156708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U:\national projects\LDAA\Shared resources\North West resources\Specific areas and Region (inc Handover 2015)\Lancashire\West Lancashire\west lancashire DA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223" y="316706"/>
            <a:ext cx="2520950" cy="7953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629275"/>
            <a:ext cx="91440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025606" y="1196752"/>
            <a:ext cx="7092788" cy="830997"/>
          </a:xfrm>
          <a:prstGeom prst="rect">
            <a:avLst/>
          </a:prstGeom>
          <a:noFill/>
        </p:spPr>
        <p:txBody>
          <a:bodyPr wrap="square" rtlCol="0">
            <a:spAutoFit/>
          </a:bodyPr>
          <a:lstStyle/>
          <a:p>
            <a:pPr algn="ctr"/>
            <a:r>
              <a:rPr lang="en-GB" sz="4800" b="1" dirty="0"/>
              <a:t>Dementia Action Alliance</a:t>
            </a:r>
            <a:endParaRPr lang="en-GB" sz="2400" b="1" dirty="0"/>
          </a:p>
        </p:txBody>
      </p:sp>
      <p:sp>
        <p:nvSpPr>
          <p:cNvPr id="2" name="TextBox 1"/>
          <p:cNvSpPr txBox="1"/>
          <p:nvPr/>
        </p:nvSpPr>
        <p:spPr>
          <a:xfrm>
            <a:off x="1286635" y="2212955"/>
            <a:ext cx="6570730" cy="3139321"/>
          </a:xfrm>
          <a:prstGeom prst="rect">
            <a:avLst/>
          </a:prstGeom>
          <a:noFill/>
        </p:spPr>
        <p:txBody>
          <a:bodyPr wrap="square" rtlCol="0">
            <a:spAutoFit/>
          </a:bodyPr>
          <a:lstStyle/>
          <a:p>
            <a:pPr algn="ctr"/>
            <a:r>
              <a:rPr lang="en-IE" dirty="0"/>
              <a:t>National Dementia Action Alliance</a:t>
            </a:r>
          </a:p>
          <a:p>
            <a:pPr algn="ctr"/>
            <a:r>
              <a:rPr lang="en-IE" dirty="0"/>
              <a:t>Part of the Prime Minister’s Challenge on Dementia</a:t>
            </a:r>
          </a:p>
          <a:p>
            <a:pPr algn="ctr"/>
            <a:endParaRPr lang="en-IE" dirty="0"/>
          </a:p>
          <a:p>
            <a:pPr algn="ctr"/>
            <a:r>
              <a:rPr lang="en-IE" dirty="0"/>
              <a:t>Over 275 Local DAAs</a:t>
            </a:r>
          </a:p>
          <a:p>
            <a:pPr algn="ctr"/>
            <a:endParaRPr lang="en-IE" dirty="0"/>
          </a:p>
          <a:p>
            <a:pPr algn="ctr"/>
            <a:r>
              <a:rPr lang="en-IE" dirty="0"/>
              <a:t>10 of 14 boroughs in Lancashire</a:t>
            </a:r>
          </a:p>
          <a:p>
            <a:pPr algn="ctr"/>
            <a:r>
              <a:rPr lang="en-IE" dirty="0"/>
              <a:t>Plus Lancashire DAA</a:t>
            </a:r>
            <a:endParaRPr lang="en-GB" dirty="0"/>
          </a:p>
          <a:p>
            <a:pPr algn="ctr"/>
            <a:endParaRPr lang="en-GB" dirty="0"/>
          </a:p>
          <a:p>
            <a:pPr algn="ctr"/>
            <a:r>
              <a:rPr lang="en-GB" dirty="0"/>
              <a:t>5 of 6 boroughs in Merseyside</a:t>
            </a:r>
          </a:p>
          <a:p>
            <a:pPr algn="ctr"/>
            <a:r>
              <a:rPr lang="en-IE" dirty="0"/>
              <a:t>Plus Merseyside DAA</a:t>
            </a:r>
            <a:endParaRPr lang="en-GB" dirty="0"/>
          </a:p>
          <a:p>
            <a:pPr algn="ctr"/>
            <a:r>
              <a:rPr lang="en-GB" dirty="0"/>
              <a:t>		</a:t>
            </a:r>
            <a:endParaRPr lang="en-GB" sz="900" dirty="0"/>
          </a:p>
        </p:txBody>
      </p:sp>
      <p:pic>
        <p:nvPicPr>
          <p:cNvPr id="10" name="Picture 11" descr="New-logo-Alzheimer_Master_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0"/>
            <a:ext cx="28956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DementiaFriendly_Land_RGB.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50408" y="454993"/>
            <a:ext cx="1443183" cy="526520"/>
          </a:xfrm>
          <a:prstGeom prst="rect">
            <a:avLst/>
          </a:prstGeom>
        </p:spPr>
      </p:pic>
    </p:spTree>
    <p:extLst>
      <p:ext uri="{BB962C8B-B14F-4D97-AF65-F5344CB8AC3E}">
        <p14:creationId xmlns:p14="http://schemas.microsoft.com/office/powerpoint/2010/main" val="277868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U:\national projects\LDAA\Shared resources\North West resources\Specific areas and Region (inc Handover 2015)\Lancashire\West Lancashire\west lancashire DA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223" y="316706"/>
            <a:ext cx="2520950" cy="7953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629275"/>
            <a:ext cx="91440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New-logo-Alzheimer_Master_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0"/>
            <a:ext cx="28956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DementiaFriendly_Land_RGB.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50408" y="454993"/>
            <a:ext cx="1443183" cy="526520"/>
          </a:xfrm>
          <a:prstGeom prst="rect">
            <a:avLst/>
          </a:prstGeom>
        </p:spPr>
      </p:pic>
      <p:sp>
        <p:nvSpPr>
          <p:cNvPr id="12" name="TextBox 11"/>
          <p:cNvSpPr txBox="1"/>
          <p:nvPr/>
        </p:nvSpPr>
        <p:spPr>
          <a:xfrm>
            <a:off x="611560" y="1196752"/>
            <a:ext cx="7992888" cy="830997"/>
          </a:xfrm>
          <a:prstGeom prst="rect">
            <a:avLst/>
          </a:prstGeom>
          <a:noFill/>
        </p:spPr>
        <p:txBody>
          <a:bodyPr wrap="square" rtlCol="0">
            <a:spAutoFit/>
          </a:bodyPr>
          <a:lstStyle/>
          <a:p>
            <a:pPr algn="ctr"/>
            <a:r>
              <a:rPr lang="en-GB" sz="4800" b="1" dirty="0"/>
              <a:t>Dementia Friendly Community</a:t>
            </a:r>
            <a:endParaRPr lang="en-GB" sz="2400" b="1" dirty="0"/>
          </a:p>
        </p:txBody>
      </p:sp>
      <p:sp>
        <p:nvSpPr>
          <p:cNvPr id="13" name="TextBox 12"/>
          <p:cNvSpPr txBox="1"/>
          <p:nvPr/>
        </p:nvSpPr>
        <p:spPr>
          <a:xfrm>
            <a:off x="1106615" y="1643114"/>
            <a:ext cx="6930770" cy="4062651"/>
          </a:xfrm>
          <a:prstGeom prst="rect">
            <a:avLst/>
          </a:prstGeom>
          <a:noFill/>
        </p:spPr>
        <p:txBody>
          <a:bodyPr wrap="square" rtlCol="0">
            <a:spAutoFit/>
          </a:bodyPr>
          <a:lstStyle/>
          <a:p>
            <a:pPr algn="ctr"/>
            <a:endParaRPr lang="en-GB" i="1" dirty="0"/>
          </a:p>
          <a:p>
            <a:pPr algn="ctr"/>
            <a:endParaRPr lang="en-GB" i="1" dirty="0"/>
          </a:p>
          <a:p>
            <a:pPr algn="ctr"/>
            <a:r>
              <a:rPr lang="en-GB" i="1" dirty="0"/>
              <a:t>A definition: </a:t>
            </a:r>
          </a:p>
          <a:p>
            <a:pPr algn="ctr"/>
            <a:endParaRPr lang="en-GB" i="1" dirty="0"/>
          </a:p>
          <a:p>
            <a:r>
              <a:rPr lang="en-GB" sz="2400" dirty="0"/>
              <a:t>A city, town or village where people with dementia are </a:t>
            </a:r>
            <a:r>
              <a:rPr lang="en-GB" sz="2400" b="1" dirty="0"/>
              <a:t>understood</a:t>
            </a:r>
            <a:r>
              <a:rPr lang="en-GB" sz="2400" dirty="0"/>
              <a:t>, </a:t>
            </a:r>
            <a:r>
              <a:rPr lang="en-GB" sz="2400" b="1" dirty="0"/>
              <a:t>respected</a:t>
            </a:r>
            <a:r>
              <a:rPr lang="en-GB" sz="2400" dirty="0"/>
              <a:t> and </a:t>
            </a:r>
            <a:r>
              <a:rPr lang="en-GB" sz="2400" b="1" dirty="0"/>
              <a:t>supported</a:t>
            </a:r>
            <a:r>
              <a:rPr lang="en-GB" sz="2400" dirty="0"/>
              <a:t>, and </a:t>
            </a:r>
            <a:r>
              <a:rPr lang="en-GB" sz="2400" b="1" dirty="0"/>
              <a:t>confident they can contribute to community life</a:t>
            </a:r>
            <a:r>
              <a:rPr lang="en-GB" sz="2400" dirty="0"/>
              <a:t>. In a dementia-friendly community people will be aware of and understand dementia, and people with dementia will feel included and involved, and have choice and control over their day-to-day lives.</a:t>
            </a:r>
            <a:r>
              <a:rPr lang="en-GB" dirty="0"/>
              <a:t>			 						</a:t>
            </a:r>
            <a:r>
              <a:rPr lang="en-GB" sz="900" dirty="0"/>
              <a:t>Alzheimer’s Society</a:t>
            </a:r>
          </a:p>
        </p:txBody>
      </p:sp>
    </p:spTree>
    <p:extLst>
      <p:ext uri="{BB962C8B-B14F-4D97-AF65-F5344CB8AC3E}">
        <p14:creationId xmlns:p14="http://schemas.microsoft.com/office/powerpoint/2010/main" val="2919886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U:\national projects\LDAA\Shared resources\North West resources\Specific areas and Region (inc Handover 2015)\Lancashire\West Lancashire\west lancashire DA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223" y="316706"/>
            <a:ext cx="2520950" cy="7953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1" descr="New-logo-Alzheimer_Master_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0"/>
            <a:ext cx="28956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629275"/>
            <a:ext cx="91440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025606" y="1196752"/>
            <a:ext cx="7092788" cy="830997"/>
          </a:xfrm>
          <a:prstGeom prst="rect">
            <a:avLst/>
          </a:prstGeom>
          <a:noFill/>
        </p:spPr>
        <p:txBody>
          <a:bodyPr wrap="square" rtlCol="0">
            <a:spAutoFit/>
          </a:bodyPr>
          <a:lstStyle/>
          <a:p>
            <a:pPr algn="ctr"/>
            <a:r>
              <a:rPr lang="en-GB" sz="4800" b="1" dirty="0"/>
              <a:t>So who is involved?</a:t>
            </a:r>
            <a:endParaRPr lang="en-GB" sz="2400" b="1" dirty="0"/>
          </a:p>
        </p:txBody>
      </p:sp>
      <p:sp>
        <p:nvSpPr>
          <p:cNvPr id="2" name="TextBox 1"/>
          <p:cNvSpPr txBox="1"/>
          <p:nvPr/>
        </p:nvSpPr>
        <p:spPr>
          <a:xfrm>
            <a:off x="899592" y="2027749"/>
            <a:ext cx="7344816" cy="2862322"/>
          </a:xfrm>
          <a:prstGeom prst="rect">
            <a:avLst/>
          </a:prstGeom>
          <a:noFill/>
        </p:spPr>
        <p:txBody>
          <a:bodyPr wrap="square" rtlCol="0">
            <a:spAutoFit/>
          </a:bodyPr>
          <a:lstStyle/>
          <a:p>
            <a:pPr fontAlgn="base"/>
            <a:r>
              <a:rPr lang="en-GB" dirty="0"/>
              <a:t>Independent Chair person ?			CCG</a:t>
            </a:r>
          </a:p>
          <a:p>
            <a:pPr fontAlgn="base"/>
            <a:r>
              <a:rPr lang="en-GB" dirty="0"/>
              <a:t>LCC (Public Health)				GP representative</a:t>
            </a:r>
          </a:p>
          <a:p>
            <a:pPr fontAlgn="base"/>
            <a:r>
              <a:rPr lang="en-GB" dirty="0"/>
              <a:t>PPG / Patients Association representation	People living with dementia</a:t>
            </a:r>
          </a:p>
          <a:p>
            <a:pPr fontAlgn="base"/>
            <a:r>
              <a:rPr lang="en-GB" dirty="0"/>
              <a:t>Domestic Carers				Professional Carers</a:t>
            </a:r>
          </a:p>
          <a:p>
            <a:pPr fontAlgn="base"/>
            <a:r>
              <a:rPr lang="en-GB" dirty="0"/>
              <a:t>Education				Borough Council</a:t>
            </a:r>
          </a:p>
          <a:p>
            <a:pPr fontAlgn="base"/>
            <a:r>
              <a:rPr lang="en-GB" dirty="0"/>
              <a:t>BAME representation			Interfaith representation</a:t>
            </a:r>
          </a:p>
          <a:p>
            <a:pPr fontAlgn="base"/>
            <a:r>
              <a:rPr lang="en-GB" dirty="0"/>
              <a:t>Over 50s group representation		Alzheimer’s Society</a:t>
            </a:r>
          </a:p>
          <a:p>
            <a:pPr fontAlgn="base"/>
            <a:r>
              <a:rPr lang="en-GB" dirty="0"/>
              <a:t>Age UK					Emergency Services</a:t>
            </a:r>
          </a:p>
          <a:p>
            <a:pPr fontAlgn="base"/>
            <a:r>
              <a:rPr lang="en-GB" dirty="0"/>
              <a:t>Legal sector representation 			Business / Commercial</a:t>
            </a:r>
          </a:p>
          <a:p>
            <a:r>
              <a:rPr lang="en-GB" dirty="0">
                <a:cs typeface="Arial" pitchFamily="34" charset="0"/>
              </a:rPr>
              <a:t>Care Home representation			CVS</a:t>
            </a:r>
          </a:p>
        </p:txBody>
      </p:sp>
      <p:pic>
        <p:nvPicPr>
          <p:cNvPr id="11" name="Picture 10" descr="DementiaFriendly_Land_RGB.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50408" y="454993"/>
            <a:ext cx="1443183" cy="526520"/>
          </a:xfrm>
          <a:prstGeom prst="rect">
            <a:avLst/>
          </a:prstGeom>
        </p:spPr>
      </p:pic>
    </p:spTree>
    <p:extLst>
      <p:ext uri="{BB962C8B-B14F-4D97-AF65-F5344CB8AC3E}">
        <p14:creationId xmlns:p14="http://schemas.microsoft.com/office/powerpoint/2010/main" val="1592140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29275"/>
            <a:ext cx="91440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025606" y="1196752"/>
            <a:ext cx="7092788" cy="830997"/>
          </a:xfrm>
          <a:prstGeom prst="rect">
            <a:avLst/>
          </a:prstGeom>
          <a:noFill/>
        </p:spPr>
        <p:txBody>
          <a:bodyPr wrap="square" rtlCol="0">
            <a:spAutoFit/>
          </a:bodyPr>
          <a:lstStyle/>
          <a:p>
            <a:pPr algn="ctr"/>
            <a:r>
              <a:rPr lang="en-GB" sz="4800" b="1" dirty="0"/>
              <a:t>What is Dementia?</a:t>
            </a:r>
            <a:endParaRPr lang="en-GB" sz="2400" b="1" dirty="0"/>
          </a:p>
        </p:txBody>
      </p:sp>
      <p:sp>
        <p:nvSpPr>
          <p:cNvPr id="2" name="TextBox 1"/>
          <p:cNvSpPr txBox="1"/>
          <p:nvPr/>
        </p:nvSpPr>
        <p:spPr>
          <a:xfrm>
            <a:off x="1025606" y="2212955"/>
            <a:ext cx="6930770" cy="2677656"/>
          </a:xfrm>
          <a:prstGeom prst="rect">
            <a:avLst/>
          </a:prstGeom>
          <a:noFill/>
        </p:spPr>
        <p:txBody>
          <a:bodyPr wrap="square" rtlCol="0">
            <a:spAutoFit/>
          </a:bodyPr>
          <a:lstStyle/>
          <a:p>
            <a:r>
              <a:rPr lang="en-GB" sz="2400" dirty="0"/>
              <a:t>The word dementia describes a </a:t>
            </a:r>
            <a:r>
              <a:rPr lang="en-GB" sz="2400" b="1" dirty="0"/>
              <a:t>set of symptoms </a:t>
            </a:r>
            <a:r>
              <a:rPr lang="en-GB" sz="2400" dirty="0"/>
              <a:t>that may include memory loss and difficulties with thinking, problem-solving or language. These changes are often small to start with, but for someone with dementia they have become severe enough to </a:t>
            </a:r>
            <a:r>
              <a:rPr lang="en-GB" sz="2400" b="1" dirty="0"/>
              <a:t>affect daily life</a:t>
            </a:r>
            <a:r>
              <a:rPr lang="en-GB" sz="2400" dirty="0"/>
              <a:t>. A person with dementia may also experience changes in their mood or behaviour</a:t>
            </a:r>
          </a:p>
        </p:txBody>
      </p:sp>
      <p:pic>
        <p:nvPicPr>
          <p:cNvPr id="10" name="Picture 11" descr="New-logo-Alzheimer_Master_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0"/>
            <a:ext cx="28956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DementiaFriendly_Land_RGB.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0408" y="454993"/>
            <a:ext cx="1443183" cy="526520"/>
          </a:xfrm>
          <a:prstGeom prst="rect">
            <a:avLst/>
          </a:prstGeom>
        </p:spPr>
      </p:pic>
      <p:pic>
        <p:nvPicPr>
          <p:cNvPr id="8" name="Picture 2" descr="U:\national projects\LDAA\Shared resources\North West resources\Specific areas and Region (inc Handover 2015)\Lancashire\West Lancashire\west lancashire DA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6223" y="316706"/>
            <a:ext cx="2520950" cy="795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685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descr="New-logo-Alzheimer_Master_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0"/>
            <a:ext cx="28956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629275"/>
            <a:ext cx="91440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025606" y="1196752"/>
            <a:ext cx="7092788" cy="830997"/>
          </a:xfrm>
          <a:prstGeom prst="rect">
            <a:avLst/>
          </a:prstGeom>
          <a:noFill/>
        </p:spPr>
        <p:txBody>
          <a:bodyPr wrap="square" rtlCol="0">
            <a:spAutoFit/>
          </a:bodyPr>
          <a:lstStyle/>
          <a:p>
            <a:pPr algn="ctr"/>
            <a:r>
              <a:rPr lang="en-GB" sz="4800" b="1" dirty="0"/>
              <a:t>So what does it do?</a:t>
            </a:r>
            <a:endParaRPr lang="en-GB" sz="2400" b="1" dirty="0"/>
          </a:p>
        </p:txBody>
      </p:sp>
      <p:pic>
        <p:nvPicPr>
          <p:cNvPr id="11" name="Picture 10" descr="DementiaFriendly_Land_RGB.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0408" y="454993"/>
            <a:ext cx="1443183" cy="526520"/>
          </a:xfrm>
          <a:prstGeom prst="rect">
            <a:avLst/>
          </a:prstGeom>
        </p:spPr>
      </p:pic>
      <p:graphicFrame>
        <p:nvGraphicFramePr>
          <p:cNvPr id="8" name="Diagram 7"/>
          <p:cNvGraphicFramePr/>
          <p:nvPr>
            <p:extLst>
              <p:ext uri="{D42A27DB-BD31-4B8C-83A1-F6EECF244321}">
                <p14:modId xmlns:p14="http://schemas.microsoft.com/office/powerpoint/2010/main" val="979695552"/>
              </p:ext>
            </p:extLst>
          </p:nvPr>
        </p:nvGraphicFramePr>
        <p:xfrm>
          <a:off x="1403648" y="1818789"/>
          <a:ext cx="6072336" cy="376019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2" name="Picture 2" descr="U:\national projects\LDAA\Shared resources\North West resources\Specific areas and Region (inc Handover 2015)\Lancashire\West Lancashire\west lancashire DAA.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16223" y="316706"/>
            <a:ext cx="2520950" cy="795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94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descr="New-logo-Alzheimer_Master_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0"/>
            <a:ext cx="28956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629275"/>
            <a:ext cx="91440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025606" y="1196752"/>
            <a:ext cx="7092788" cy="830997"/>
          </a:xfrm>
          <a:prstGeom prst="rect">
            <a:avLst/>
          </a:prstGeom>
          <a:noFill/>
        </p:spPr>
        <p:txBody>
          <a:bodyPr wrap="square" rtlCol="0">
            <a:spAutoFit/>
          </a:bodyPr>
          <a:lstStyle/>
          <a:p>
            <a:pPr algn="ctr"/>
            <a:r>
              <a:rPr lang="en-GB" sz="4800" b="1" dirty="0"/>
              <a:t>So what does it do?</a:t>
            </a:r>
            <a:endParaRPr lang="en-GB" sz="2400" b="1" dirty="0"/>
          </a:p>
        </p:txBody>
      </p:sp>
      <p:sp>
        <p:nvSpPr>
          <p:cNvPr id="2" name="TextBox 1"/>
          <p:cNvSpPr txBox="1"/>
          <p:nvPr/>
        </p:nvSpPr>
        <p:spPr>
          <a:xfrm>
            <a:off x="899592" y="2027749"/>
            <a:ext cx="7344816" cy="3416320"/>
          </a:xfrm>
          <a:prstGeom prst="rect">
            <a:avLst/>
          </a:prstGeom>
          <a:noFill/>
        </p:spPr>
        <p:txBody>
          <a:bodyPr wrap="square" rtlCol="0">
            <a:spAutoFit/>
          </a:bodyPr>
          <a:lstStyle/>
          <a:p>
            <a:pPr fontAlgn="base"/>
            <a:r>
              <a:rPr lang="en-IE" b="1" dirty="0"/>
              <a:t>Burnley DAA </a:t>
            </a:r>
            <a:r>
              <a:rPr lang="en-IE" dirty="0"/>
              <a:t>– working with Burnley FC to become first Dementia Friendly Premier League Football Club</a:t>
            </a:r>
          </a:p>
          <a:p>
            <a:pPr fontAlgn="base"/>
            <a:endParaRPr lang="en-IE" dirty="0">
              <a:cs typeface="Arial" pitchFamily="34" charset="0"/>
            </a:endParaRPr>
          </a:p>
          <a:p>
            <a:pPr fontAlgn="base"/>
            <a:r>
              <a:rPr lang="en-IE" b="1" dirty="0">
                <a:cs typeface="Arial" pitchFamily="34" charset="0"/>
              </a:rPr>
              <a:t>Lancaster &amp; Morecambe DAA </a:t>
            </a:r>
            <a:r>
              <a:rPr lang="en-IE" dirty="0">
                <a:cs typeface="Arial" pitchFamily="34" charset="0"/>
              </a:rPr>
              <a:t>– working with local college to build dementia directory website, with signposting to all available local services and support</a:t>
            </a:r>
          </a:p>
          <a:p>
            <a:pPr fontAlgn="base"/>
            <a:endParaRPr lang="en-IE" dirty="0">
              <a:cs typeface="Arial" pitchFamily="34" charset="0"/>
            </a:endParaRPr>
          </a:p>
          <a:p>
            <a:pPr fontAlgn="base"/>
            <a:r>
              <a:rPr lang="en-IE" b="1" dirty="0">
                <a:cs typeface="Arial" pitchFamily="34" charset="0"/>
              </a:rPr>
              <a:t>Dementia Friendly Rossendale </a:t>
            </a:r>
            <a:r>
              <a:rPr lang="en-IE" dirty="0">
                <a:cs typeface="Arial" pitchFamily="34" charset="0"/>
              </a:rPr>
              <a:t>– working with Lancashire Constabulary on rollout of Dementia Buddies/Guardian Angels scheme</a:t>
            </a:r>
          </a:p>
          <a:p>
            <a:pPr fontAlgn="base"/>
            <a:endParaRPr lang="en-IE" dirty="0">
              <a:cs typeface="Arial" pitchFamily="34" charset="0"/>
            </a:endParaRPr>
          </a:p>
          <a:p>
            <a:pPr fontAlgn="base"/>
            <a:r>
              <a:rPr lang="en-IE" b="1" dirty="0">
                <a:cs typeface="Arial" pitchFamily="34" charset="0"/>
              </a:rPr>
              <a:t>Fylde &amp; Wyre DAA </a:t>
            </a:r>
            <a:r>
              <a:rPr lang="en-IE" dirty="0">
                <a:cs typeface="Arial" pitchFamily="34" charset="0"/>
              </a:rPr>
              <a:t>– launching ‘</a:t>
            </a:r>
            <a:r>
              <a:rPr lang="en-IE" i="1" dirty="0" err="1">
                <a:cs typeface="Arial" pitchFamily="34" charset="0"/>
              </a:rPr>
              <a:t>Poulton</a:t>
            </a:r>
            <a:r>
              <a:rPr lang="en-IE" i="1" dirty="0">
                <a:cs typeface="Arial" pitchFamily="34" charset="0"/>
              </a:rPr>
              <a:t> Pilot</a:t>
            </a:r>
            <a:r>
              <a:rPr lang="en-IE" dirty="0">
                <a:cs typeface="Arial" pitchFamily="34" charset="0"/>
              </a:rPr>
              <a:t>’ to get all businesses in </a:t>
            </a:r>
            <a:r>
              <a:rPr lang="en-IE" dirty="0" err="1">
                <a:cs typeface="Arial" pitchFamily="34" charset="0"/>
              </a:rPr>
              <a:t>Poulton</a:t>
            </a:r>
            <a:r>
              <a:rPr lang="en-IE" dirty="0">
                <a:cs typeface="Arial" pitchFamily="34" charset="0"/>
              </a:rPr>
              <a:t> signed up to DAA and become more Dementia Friendly. Lessons learned will be used to make whole of Fylde and Wyre Dementia Friendly</a:t>
            </a:r>
            <a:endParaRPr lang="en-GB" dirty="0">
              <a:cs typeface="Arial" pitchFamily="34" charset="0"/>
            </a:endParaRPr>
          </a:p>
        </p:txBody>
      </p:sp>
      <p:pic>
        <p:nvPicPr>
          <p:cNvPr id="11" name="Picture 10" descr="DementiaFriendly_Land_RGB.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0408" y="454993"/>
            <a:ext cx="1443183" cy="526520"/>
          </a:xfrm>
          <a:prstGeom prst="rect">
            <a:avLst/>
          </a:prstGeom>
        </p:spPr>
      </p:pic>
      <p:pic>
        <p:nvPicPr>
          <p:cNvPr id="8" name="Picture 2" descr="U:\national projects\LDAA\Shared resources\North West resources\Specific areas and Region (inc Handover 2015)\Lancashire\West Lancashire\west lancashire DA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6223" y="316706"/>
            <a:ext cx="2520950" cy="795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353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descr="New-logo-Alzheimer_Master_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0"/>
            <a:ext cx="28956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629275"/>
            <a:ext cx="91440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025606" y="1196752"/>
            <a:ext cx="7092788" cy="830997"/>
          </a:xfrm>
          <a:prstGeom prst="rect">
            <a:avLst/>
          </a:prstGeom>
          <a:noFill/>
        </p:spPr>
        <p:txBody>
          <a:bodyPr wrap="square" rtlCol="0">
            <a:spAutoFit/>
          </a:bodyPr>
          <a:lstStyle/>
          <a:p>
            <a:pPr algn="ctr"/>
            <a:r>
              <a:rPr lang="en-GB" sz="4800" b="1" dirty="0"/>
              <a:t>So what does it do?</a:t>
            </a:r>
            <a:endParaRPr lang="en-GB" sz="2400" b="1" dirty="0"/>
          </a:p>
        </p:txBody>
      </p:sp>
      <p:sp>
        <p:nvSpPr>
          <p:cNvPr id="2" name="TextBox 1"/>
          <p:cNvSpPr txBox="1"/>
          <p:nvPr/>
        </p:nvSpPr>
        <p:spPr>
          <a:xfrm>
            <a:off x="899592" y="2027749"/>
            <a:ext cx="7344816" cy="3139321"/>
          </a:xfrm>
          <a:prstGeom prst="rect">
            <a:avLst/>
          </a:prstGeom>
          <a:noFill/>
        </p:spPr>
        <p:txBody>
          <a:bodyPr wrap="square" rtlCol="0">
            <a:spAutoFit/>
          </a:bodyPr>
          <a:lstStyle/>
          <a:p>
            <a:pPr fontAlgn="base"/>
            <a:r>
              <a:rPr lang="en-IE" b="1" dirty="0"/>
              <a:t>Pendle DAA </a:t>
            </a:r>
            <a:r>
              <a:rPr lang="en-IE" dirty="0"/>
              <a:t>– concentrating on large scale awareness events in its three townships with speakers, stalls, and 100+ in attendance</a:t>
            </a:r>
          </a:p>
          <a:p>
            <a:pPr fontAlgn="base"/>
            <a:endParaRPr lang="en-IE" dirty="0">
              <a:cs typeface="Arial" pitchFamily="34" charset="0"/>
            </a:endParaRPr>
          </a:p>
          <a:p>
            <a:pPr fontAlgn="base"/>
            <a:r>
              <a:rPr lang="en-IE" b="1" dirty="0">
                <a:cs typeface="Arial" pitchFamily="34" charset="0"/>
              </a:rPr>
              <a:t>St Helens DAA </a:t>
            </a:r>
            <a:r>
              <a:rPr lang="en-IE" dirty="0">
                <a:cs typeface="Arial" pitchFamily="34" charset="0"/>
              </a:rPr>
              <a:t>– secured Dementia Friends Information Session as a criteria of taxi licensing renewal</a:t>
            </a:r>
          </a:p>
          <a:p>
            <a:pPr fontAlgn="base"/>
            <a:endParaRPr lang="en-IE" dirty="0">
              <a:cs typeface="Arial" pitchFamily="34" charset="0"/>
            </a:endParaRPr>
          </a:p>
          <a:p>
            <a:pPr fontAlgn="base"/>
            <a:r>
              <a:rPr lang="en-IE" b="1" dirty="0">
                <a:cs typeface="Arial" pitchFamily="34" charset="0"/>
              </a:rPr>
              <a:t>Liverpool DAA </a:t>
            </a:r>
            <a:r>
              <a:rPr lang="en-IE" dirty="0">
                <a:cs typeface="Arial" pitchFamily="34" charset="0"/>
              </a:rPr>
              <a:t>– working on delivering a ‘Design for Dementia’ conference, aimed at architects, house builders and town/council planning departments</a:t>
            </a:r>
          </a:p>
          <a:p>
            <a:pPr fontAlgn="base"/>
            <a:endParaRPr lang="en-IE" dirty="0">
              <a:cs typeface="Arial" pitchFamily="34" charset="0"/>
            </a:endParaRPr>
          </a:p>
          <a:p>
            <a:pPr fontAlgn="base"/>
            <a:r>
              <a:rPr lang="en-IE" b="1" dirty="0">
                <a:cs typeface="Arial" pitchFamily="34" charset="0"/>
              </a:rPr>
              <a:t>Blackpool DAA </a:t>
            </a:r>
            <a:r>
              <a:rPr lang="en-IE" dirty="0">
                <a:cs typeface="Arial" pitchFamily="34" charset="0"/>
              </a:rPr>
              <a:t>– working with Blackpool Council and Blackpool Transport, all tram and bus staff are now Dementia Friends</a:t>
            </a:r>
            <a:endParaRPr lang="en-GB" dirty="0">
              <a:cs typeface="Arial" pitchFamily="34" charset="0"/>
            </a:endParaRPr>
          </a:p>
        </p:txBody>
      </p:sp>
      <p:pic>
        <p:nvPicPr>
          <p:cNvPr id="11" name="Picture 10" descr="DementiaFriendly_Land_RGB.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0408" y="454993"/>
            <a:ext cx="1443183" cy="526520"/>
          </a:xfrm>
          <a:prstGeom prst="rect">
            <a:avLst/>
          </a:prstGeom>
        </p:spPr>
      </p:pic>
      <p:pic>
        <p:nvPicPr>
          <p:cNvPr id="8" name="Picture 2" descr="U:\national projects\LDAA\Shared resources\North West resources\Specific areas and Region (inc Handover 2015)\Lancashire\West Lancashire\west lancashire DA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6223" y="316706"/>
            <a:ext cx="2520950" cy="795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920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U:\national projects\LDAA\Shared resources\North West resources\Specific areas and Region (inc Handover 2015)\Lancashire\West Lancashire\west lancashire DA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223" y="316706"/>
            <a:ext cx="2520950" cy="7953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1" descr="New-logo-Alzheimer_Master_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0"/>
            <a:ext cx="28956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629275"/>
            <a:ext cx="91440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025605" y="1589891"/>
            <a:ext cx="7092788" cy="830997"/>
          </a:xfrm>
          <a:prstGeom prst="rect">
            <a:avLst/>
          </a:prstGeom>
          <a:noFill/>
        </p:spPr>
        <p:txBody>
          <a:bodyPr wrap="square" rtlCol="0">
            <a:spAutoFit/>
          </a:bodyPr>
          <a:lstStyle/>
          <a:p>
            <a:pPr algn="ctr"/>
            <a:r>
              <a:rPr lang="en-GB" sz="4800" b="1" dirty="0"/>
              <a:t>Potential areas of focus:</a:t>
            </a:r>
          </a:p>
        </p:txBody>
      </p:sp>
      <p:pic>
        <p:nvPicPr>
          <p:cNvPr id="11" name="Picture 10" descr="DementiaFriendly_Land_RGB.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50408" y="454993"/>
            <a:ext cx="1443183" cy="526520"/>
          </a:xfrm>
          <a:prstGeom prst="rect">
            <a:avLst/>
          </a:prstGeom>
        </p:spPr>
      </p:pic>
      <p:sp>
        <p:nvSpPr>
          <p:cNvPr id="4" name="Content Placeholder 3"/>
          <p:cNvSpPr>
            <a:spLocks noGrp="1"/>
          </p:cNvSpPr>
          <p:nvPr>
            <p:ph sz="half" idx="1"/>
          </p:nvPr>
        </p:nvSpPr>
        <p:spPr>
          <a:xfrm>
            <a:off x="457200" y="2420888"/>
            <a:ext cx="4038600" cy="3705275"/>
          </a:xfrm>
        </p:spPr>
        <p:txBody>
          <a:bodyPr/>
          <a:lstStyle/>
          <a:p>
            <a:r>
              <a:rPr lang="en-IE" dirty="0"/>
              <a:t>People Living With Dementia</a:t>
            </a:r>
          </a:p>
          <a:p>
            <a:endParaRPr lang="en-IE" dirty="0"/>
          </a:p>
          <a:p>
            <a:r>
              <a:rPr lang="en-IE" dirty="0"/>
              <a:t>Retail engagement</a:t>
            </a:r>
          </a:p>
          <a:p>
            <a:endParaRPr lang="en-IE" dirty="0"/>
          </a:p>
          <a:p>
            <a:r>
              <a:rPr lang="en-IE" dirty="0"/>
              <a:t>Transport</a:t>
            </a:r>
            <a:endParaRPr lang="en-GB" dirty="0"/>
          </a:p>
        </p:txBody>
      </p:sp>
      <p:sp>
        <p:nvSpPr>
          <p:cNvPr id="5" name="Content Placeholder 4"/>
          <p:cNvSpPr>
            <a:spLocks noGrp="1"/>
          </p:cNvSpPr>
          <p:nvPr>
            <p:ph sz="half" idx="2"/>
          </p:nvPr>
        </p:nvSpPr>
        <p:spPr>
          <a:xfrm>
            <a:off x="4648200" y="2420888"/>
            <a:ext cx="4038600" cy="3705275"/>
          </a:xfrm>
        </p:spPr>
        <p:txBody>
          <a:bodyPr/>
          <a:lstStyle/>
          <a:p>
            <a:r>
              <a:rPr lang="en-IE" dirty="0"/>
              <a:t>Care agencies networking</a:t>
            </a:r>
          </a:p>
          <a:p>
            <a:endParaRPr lang="en-IE" dirty="0"/>
          </a:p>
          <a:p>
            <a:r>
              <a:rPr lang="en-IE" dirty="0"/>
              <a:t>Carers Forum</a:t>
            </a:r>
          </a:p>
          <a:p>
            <a:endParaRPr lang="en-IE" dirty="0"/>
          </a:p>
          <a:p>
            <a:r>
              <a:rPr lang="en-IE" dirty="0"/>
              <a:t>Awareness-raising</a:t>
            </a:r>
          </a:p>
        </p:txBody>
      </p:sp>
    </p:spTree>
    <p:extLst>
      <p:ext uri="{BB962C8B-B14F-4D97-AF65-F5344CB8AC3E}">
        <p14:creationId xmlns:p14="http://schemas.microsoft.com/office/powerpoint/2010/main" val="4268701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U:\national projects\LDAA\Shared resources\North West resources\Specific areas and Region (inc Handover 2015)\Lancashire\West Lancashire\west lancashire DA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223" y="316706"/>
            <a:ext cx="2520950" cy="7953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1" descr="New-logo-Alzheimer_Master_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0"/>
            <a:ext cx="28956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629275"/>
            <a:ext cx="91440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DementiaFriendly_Land_RGB.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50408" y="454993"/>
            <a:ext cx="1443183" cy="526520"/>
          </a:xfrm>
          <a:prstGeom prst="rect">
            <a:avLst/>
          </a:prstGeom>
        </p:spPr>
      </p:pic>
      <p:sp>
        <p:nvSpPr>
          <p:cNvPr id="8" name="Rectangle 2"/>
          <p:cNvSpPr txBox="1">
            <a:spLocks noChangeArrowheads="1"/>
          </p:cNvSpPr>
          <p:nvPr/>
        </p:nvSpPr>
        <p:spPr>
          <a:xfrm>
            <a:off x="457200" y="70182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b="1" dirty="0"/>
              <a:t>Delivery Model 1</a:t>
            </a:r>
          </a:p>
        </p:txBody>
      </p:sp>
      <p:graphicFrame>
        <p:nvGraphicFramePr>
          <p:cNvPr id="12" name="Table 11"/>
          <p:cNvGraphicFramePr>
            <a:graphicFrameLocks noGrp="1"/>
          </p:cNvGraphicFramePr>
          <p:nvPr>
            <p:extLst>
              <p:ext uri="{D42A27DB-BD31-4B8C-83A1-F6EECF244321}">
                <p14:modId xmlns:p14="http://schemas.microsoft.com/office/powerpoint/2010/main" val="4260819294"/>
              </p:ext>
            </p:extLst>
          </p:nvPr>
        </p:nvGraphicFramePr>
        <p:xfrm>
          <a:off x="1816646" y="2780928"/>
          <a:ext cx="5510708" cy="2651760"/>
        </p:xfrm>
        <a:graphic>
          <a:graphicData uri="http://schemas.openxmlformats.org/drawingml/2006/table">
            <a:tbl>
              <a:tblPr firstRow="1" bandRow="1">
                <a:tableStyleId>{5C22544A-7EE6-4342-B048-85BDC9FD1C3A}</a:tableStyleId>
              </a:tblPr>
              <a:tblGrid>
                <a:gridCol w="2755354">
                  <a:extLst>
                    <a:ext uri="{9D8B030D-6E8A-4147-A177-3AD203B41FA5}">
                      <a16:colId xmlns:a16="http://schemas.microsoft.com/office/drawing/2014/main" val="20000"/>
                    </a:ext>
                  </a:extLst>
                </a:gridCol>
                <a:gridCol w="2755354">
                  <a:extLst>
                    <a:ext uri="{9D8B030D-6E8A-4147-A177-3AD203B41FA5}">
                      <a16:colId xmlns:a16="http://schemas.microsoft.com/office/drawing/2014/main" val="20001"/>
                    </a:ext>
                  </a:extLst>
                </a:gridCol>
              </a:tblGrid>
              <a:tr h="1135596">
                <a:tc>
                  <a:txBody>
                    <a:bodyPr/>
                    <a:lstStyle/>
                    <a:p>
                      <a:endParaRPr lang="en-GB" dirty="0">
                        <a:solidFill>
                          <a:schemeClr val="tx1"/>
                        </a:solidFill>
                      </a:endParaRPr>
                    </a:p>
                    <a:p>
                      <a:endParaRPr lang="en-GB" dirty="0">
                        <a:solidFill>
                          <a:schemeClr val="tx1"/>
                        </a:solidFill>
                      </a:endParaRPr>
                    </a:p>
                    <a:p>
                      <a:endParaRPr lang="en-GB" dirty="0">
                        <a:solidFill>
                          <a:schemeClr val="tx1"/>
                        </a:solidFill>
                      </a:endParaRPr>
                    </a:p>
                    <a:p>
                      <a:pPr algn="ctr"/>
                      <a:r>
                        <a:rPr lang="en-GB" dirty="0">
                          <a:solidFill>
                            <a:schemeClr val="tx1"/>
                          </a:solidFill>
                        </a:rPr>
                        <a:t>Community</a:t>
                      </a:r>
                      <a:r>
                        <a:rPr lang="en-GB" baseline="0" dirty="0">
                          <a:solidFill>
                            <a:schemeClr val="tx1"/>
                          </a:solidFill>
                        </a:rPr>
                        <a:t> Engagement</a:t>
                      </a:r>
                      <a:endParaRPr lang="en-GB" dirty="0">
                        <a:solidFill>
                          <a:schemeClr val="tx1"/>
                        </a:solidFill>
                      </a:endParaRPr>
                    </a:p>
                  </a:txBody>
                  <a:tcPr>
                    <a:solidFill>
                      <a:schemeClr val="tx2">
                        <a:lumMod val="60000"/>
                        <a:lumOff val="40000"/>
                      </a:schemeClr>
                    </a:solidFill>
                  </a:tcPr>
                </a:tc>
                <a:tc>
                  <a:txBody>
                    <a:bodyPr/>
                    <a:lstStyle/>
                    <a:p>
                      <a:endParaRPr lang="en-GB" dirty="0">
                        <a:solidFill>
                          <a:schemeClr val="tx1"/>
                        </a:solidFill>
                      </a:endParaRPr>
                    </a:p>
                    <a:p>
                      <a:endParaRPr lang="en-GB" dirty="0">
                        <a:solidFill>
                          <a:schemeClr val="tx1"/>
                        </a:solidFill>
                      </a:endParaRPr>
                    </a:p>
                    <a:p>
                      <a:endParaRPr lang="en-GB" dirty="0">
                        <a:solidFill>
                          <a:schemeClr val="tx1"/>
                        </a:solidFill>
                      </a:endParaRPr>
                    </a:p>
                    <a:p>
                      <a:pPr algn="ctr"/>
                      <a:r>
                        <a:rPr lang="en-GB" dirty="0">
                          <a:solidFill>
                            <a:schemeClr val="tx1"/>
                          </a:solidFill>
                        </a:rPr>
                        <a:t>Business</a:t>
                      </a:r>
                      <a:r>
                        <a:rPr lang="en-GB" baseline="0" dirty="0">
                          <a:solidFill>
                            <a:schemeClr val="tx1"/>
                          </a:solidFill>
                        </a:rPr>
                        <a:t> Engagement</a:t>
                      </a:r>
                      <a:endParaRPr lang="en-GB" dirty="0">
                        <a:solidFill>
                          <a:schemeClr val="tx1"/>
                        </a:solidFill>
                      </a:endParaRPr>
                    </a:p>
                  </a:txBody>
                  <a:tcPr>
                    <a:solidFill>
                      <a:schemeClr val="accent6">
                        <a:lumMod val="60000"/>
                        <a:lumOff val="40000"/>
                      </a:schemeClr>
                    </a:solidFill>
                  </a:tcPr>
                </a:tc>
                <a:extLst>
                  <a:ext uri="{0D108BD9-81ED-4DB2-BD59-A6C34878D82A}">
                    <a16:rowId xmlns:a16="http://schemas.microsoft.com/office/drawing/2014/main" val="10000"/>
                  </a:ext>
                </a:extLst>
              </a:tr>
              <a:tr h="1397657">
                <a:tc>
                  <a:txBody>
                    <a:bodyPr/>
                    <a:lstStyle/>
                    <a:p>
                      <a:endParaRPr lang="en-GB" b="1" dirty="0">
                        <a:solidFill>
                          <a:schemeClr val="tx1"/>
                        </a:solidFill>
                      </a:endParaRPr>
                    </a:p>
                    <a:p>
                      <a:endParaRPr lang="en-GB" b="1" dirty="0">
                        <a:solidFill>
                          <a:schemeClr val="tx1"/>
                        </a:solidFill>
                      </a:endParaRPr>
                    </a:p>
                    <a:p>
                      <a:endParaRPr lang="en-GB" b="1" dirty="0">
                        <a:solidFill>
                          <a:schemeClr val="tx1"/>
                        </a:solidFill>
                      </a:endParaRPr>
                    </a:p>
                    <a:p>
                      <a:pPr algn="ctr"/>
                      <a:r>
                        <a:rPr lang="en-GB" b="1" dirty="0">
                          <a:solidFill>
                            <a:schemeClr val="tx1"/>
                          </a:solidFill>
                        </a:rPr>
                        <a:t>Service User Engagement</a:t>
                      </a:r>
                    </a:p>
                  </a:txBody>
                  <a:tcPr>
                    <a:solidFill>
                      <a:srgbClr val="92D050"/>
                    </a:solidFill>
                  </a:tcPr>
                </a:tc>
                <a:tc>
                  <a:txBody>
                    <a:bodyPr/>
                    <a:lstStyle/>
                    <a:p>
                      <a:endParaRPr lang="en-GB" dirty="0"/>
                    </a:p>
                    <a:p>
                      <a:endParaRPr lang="en-GB" dirty="0"/>
                    </a:p>
                    <a:p>
                      <a:endParaRPr lang="en-GB" dirty="0"/>
                    </a:p>
                    <a:p>
                      <a:pPr algn="ctr"/>
                      <a:r>
                        <a:rPr lang="en-GB" b="1" dirty="0">
                          <a:solidFill>
                            <a:schemeClr val="tx1"/>
                          </a:solidFill>
                        </a:rPr>
                        <a:t>Volunteering and resources</a:t>
                      </a:r>
                    </a:p>
                  </a:txBody>
                  <a:tcPr>
                    <a:solidFill>
                      <a:schemeClr val="accent4">
                        <a:lumMod val="60000"/>
                        <a:lumOff val="40000"/>
                      </a:schemeClr>
                    </a:solidFill>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46341125"/>
              </p:ext>
            </p:extLst>
          </p:nvPr>
        </p:nvGraphicFramePr>
        <p:xfrm>
          <a:off x="2339752" y="1682552"/>
          <a:ext cx="4680520" cy="932656"/>
        </p:xfrm>
        <a:graphic>
          <a:graphicData uri="http://schemas.openxmlformats.org/drawingml/2006/table">
            <a:tbl>
              <a:tblPr firstRow="1" bandRow="1">
                <a:tableStyleId>{5C22544A-7EE6-4342-B048-85BDC9FD1C3A}</a:tableStyleId>
              </a:tblPr>
              <a:tblGrid>
                <a:gridCol w="4680520">
                  <a:extLst>
                    <a:ext uri="{9D8B030D-6E8A-4147-A177-3AD203B41FA5}">
                      <a16:colId xmlns:a16="http://schemas.microsoft.com/office/drawing/2014/main" val="20000"/>
                    </a:ext>
                  </a:extLst>
                </a:gridCol>
              </a:tblGrid>
              <a:tr h="9326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b="1" dirty="0"/>
                    </a:p>
                    <a:p>
                      <a:pPr marL="0" marR="0" indent="0" algn="ctr" defTabSz="914400" rtl="0" eaLnBrk="1" fontAlgn="auto" latinLnBrk="0" hangingPunct="1">
                        <a:lnSpc>
                          <a:spcPct val="100000"/>
                        </a:lnSpc>
                        <a:spcBef>
                          <a:spcPts val="0"/>
                        </a:spcBef>
                        <a:spcAft>
                          <a:spcPts val="0"/>
                        </a:spcAft>
                        <a:buClrTx/>
                        <a:buSzTx/>
                        <a:buFontTx/>
                        <a:buNone/>
                        <a:tabLst/>
                        <a:defRPr/>
                      </a:pPr>
                      <a:r>
                        <a:rPr lang="en-GB" b="1" dirty="0">
                          <a:solidFill>
                            <a:schemeClr val="tx1"/>
                          </a:solidFill>
                        </a:rPr>
                        <a:t>Steering Group (Sector reps)</a:t>
                      </a:r>
                    </a:p>
                    <a:p>
                      <a:pPr algn="ctr"/>
                      <a:endParaRPr lang="en-GB" dirty="0"/>
                    </a:p>
                  </a:txBody>
                  <a:tcPr>
                    <a:solidFill>
                      <a:srgbClr val="FFC00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2292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U:\national projects\LDAA\Shared resources\North West resources\Specific areas and Region (inc Handover 2015)\Lancashire\West Lancashire\west lancashire DA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223" y="316706"/>
            <a:ext cx="2520950" cy="7953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1" descr="New-logo-Alzheimer_Master_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0"/>
            <a:ext cx="28956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629275"/>
            <a:ext cx="91440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DementiaFriendly_Land_RGB.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50408" y="454993"/>
            <a:ext cx="1443183" cy="526520"/>
          </a:xfrm>
          <a:prstGeom prst="rect">
            <a:avLst/>
          </a:prstGeom>
        </p:spPr>
      </p:pic>
      <p:sp>
        <p:nvSpPr>
          <p:cNvPr id="15" name="Rectangle 2"/>
          <p:cNvSpPr txBox="1">
            <a:spLocks noChangeArrowheads="1"/>
          </p:cNvSpPr>
          <p:nvPr/>
        </p:nvSpPr>
        <p:spPr>
          <a:xfrm>
            <a:off x="323528" y="74227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b="1"/>
              <a:t>Delivery Model 2</a:t>
            </a:r>
            <a:endParaRPr lang="en-GB" sz="1400" b="1" dirty="0"/>
          </a:p>
        </p:txBody>
      </p:sp>
      <p:pic>
        <p:nvPicPr>
          <p:cNvPr id="16" name="Picture 15"/>
          <p:cNvPicPr>
            <a:picLocks noChangeAspect="1"/>
          </p:cNvPicPr>
          <p:nvPr/>
        </p:nvPicPr>
        <p:blipFill>
          <a:blip r:embed="rId7"/>
          <a:stretch>
            <a:fillRect/>
          </a:stretch>
        </p:blipFill>
        <p:spPr>
          <a:xfrm>
            <a:off x="1571577" y="1700808"/>
            <a:ext cx="5733501" cy="3456440"/>
          </a:xfrm>
          <a:prstGeom prst="rect">
            <a:avLst/>
          </a:prstGeom>
        </p:spPr>
      </p:pic>
    </p:spTree>
    <p:extLst>
      <p:ext uri="{BB962C8B-B14F-4D97-AF65-F5344CB8AC3E}">
        <p14:creationId xmlns:p14="http://schemas.microsoft.com/office/powerpoint/2010/main" val="1419789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U:\national projects\LDAA\Shared resources\North West resources\Specific areas and Region (inc Handover 2015)\Lancashire\West Lancashire\west lancashire DA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223" y="316706"/>
            <a:ext cx="2520950" cy="7953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1" descr="New-logo-Alzheimer_Master_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0"/>
            <a:ext cx="28956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629275"/>
            <a:ext cx="91440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DementiaFriendly_Land_RGB.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50408" y="454993"/>
            <a:ext cx="1443183" cy="526520"/>
          </a:xfrm>
          <a:prstGeom prst="rect">
            <a:avLst/>
          </a:prstGeom>
        </p:spPr>
      </p:pic>
      <p:sp>
        <p:nvSpPr>
          <p:cNvPr id="8" name="Rectangle 2"/>
          <p:cNvSpPr txBox="1">
            <a:spLocks noChangeArrowheads="1"/>
          </p:cNvSpPr>
          <p:nvPr/>
        </p:nvSpPr>
        <p:spPr>
          <a:xfrm>
            <a:off x="457200" y="70182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b="1" dirty="0"/>
              <a:t>Delivery Model 3 (Interim)</a:t>
            </a:r>
          </a:p>
        </p:txBody>
      </p:sp>
      <p:pic>
        <p:nvPicPr>
          <p:cNvPr id="12" name="Picture 11"/>
          <p:cNvPicPr>
            <a:picLocks noChangeAspect="1"/>
          </p:cNvPicPr>
          <p:nvPr/>
        </p:nvPicPr>
        <p:blipFill>
          <a:blip r:embed="rId7"/>
          <a:stretch>
            <a:fillRect/>
          </a:stretch>
        </p:blipFill>
        <p:spPr>
          <a:xfrm>
            <a:off x="1705249" y="2479925"/>
            <a:ext cx="5733501" cy="2651766"/>
          </a:xfrm>
          <a:prstGeom prst="rect">
            <a:avLst/>
          </a:prstGeom>
        </p:spPr>
      </p:pic>
    </p:spTree>
    <p:extLst>
      <p:ext uri="{BB962C8B-B14F-4D97-AF65-F5344CB8AC3E}">
        <p14:creationId xmlns:p14="http://schemas.microsoft.com/office/powerpoint/2010/main" val="14942974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U:\national projects\LDAA\Shared resources\North West resources\Specific areas and Region (inc Handover 2015)\Lancashire\West Lancashire\west lancashire DA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223" y="316706"/>
            <a:ext cx="2520950" cy="7953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1" descr="New-logo-Alzheimer_Master_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0"/>
            <a:ext cx="28956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629275"/>
            <a:ext cx="91440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DementiaFriendly_Land_RGB.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50408" y="454993"/>
            <a:ext cx="1443183" cy="526520"/>
          </a:xfrm>
          <a:prstGeom prst="rect">
            <a:avLst/>
          </a:prstGeom>
        </p:spPr>
      </p:pic>
      <p:sp>
        <p:nvSpPr>
          <p:cNvPr id="13" name="Rectangle 2"/>
          <p:cNvSpPr txBox="1">
            <a:spLocks noChangeArrowheads="1"/>
          </p:cNvSpPr>
          <p:nvPr/>
        </p:nvSpPr>
        <p:spPr>
          <a:xfrm>
            <a:off x="457200" y="701824"/>
            <a:ext cx="8229600" cy="1863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sz="1400" b="1" dirty="0"/>
              <a:t>Delivery Model 4</a:t>
            </a:r>
          </a:p>
        </p:txBody>
      </p:sp>
      <p:graphicFrame>
        <p:nvGraphicFramePr>
          <p:cNvPr id="14" name="Table 13"/>
          <p:cNvGraphicFramePr>
            <a:graphicFrameLocks noGrp="1"/>
          </p:cNvGraphicFramePr>
          <p:nvPr>
            <p:extLst>
              <p:ext uri="{D42A27DB-BD31-4B8C-83A1-F6EECF244321}">
                <p14:modId xmlns:p14="http://schemas.microsoft.com/office/powerpoint/2010/main" val="1999599516"/>
              </p:ext>
            </p:extLst>
          </p:nvPr>
        </p:nvGraphicFramePr>
        <p:xfrm>
          <a:off x="3563886" y="3140968"/>
          <a:ext cx="2232249" cy="758666"/>
        </p:xfrm>
        <a:graphic>
          <a:graphicData uri="http://schemas.openxmlformats.org/drawingml/2006/table">
            <a:tbl>
              <a:tblPr firstRow="1" firstCol="1" bandRow="1"/>
              <a:tblGrid>
                <a:gridCol w="2232249">
                  <a:extLst>
                    <a:ext uri="{9D8B030D-6E8A-4147-A177-3AD203B41FA5}">
                      <a16:colId xmlns:a16="http://schemas.microsoft.com/office/drawing/2014/main" val="20000"/>
                    </a:ext>
                  </a:extLst>
                </a:gridCol>
              </a:tblGrid>
              <a:tr h="758666">
                <a:tc>
                  <a:txBody>
                    <a:bodyPr/>
                    <a:lstStyle/>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Steering Group (Chair and sub-group leads)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bl>
          </a:graphicData>
        </a:graphic>
      </p:graphicFrame>
      <p:sp>
        <p:nvSpPr>
          <p:cNvPr id="15" name="Hexagon 14"/>
          <p:cNvSpPr/>
          <p:nvPr/>
        </p:nvSpPr>
        <p:spPr>
          <a:xfrm>
            <a:off x="2195736" y="2181099"/>
            <a:ext cx="1060450" cy="914400"/>
          </a:xfrm>
          <a:prstGeom prst="hexagon">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1000" b="1" i="0" u="none" strike="noStrike" kern="0" cap="none" spc="0" normalizeH="0" baseline="0" noProof="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Transport</a:t>
            </a:r>
            <a:endParaRPr kumimoji="0" lang="en-GB"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6" name="Hexagon 15"/>
          <p:cNvSpPr/>
          <p:nvPr/>
        </p:nvSpPr>
        <p:spPr>
          <a:xfrm>
            <a:off x="4110130" y="1849360"/>
            <a:ext cx="1060450" cy="914400"/>
          </a:xfrm>
          <a:prstGeom prst="hexagon">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Super-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markets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Hexagon 16"/>
          <p:cNvSpPr/>
          <p:nvPr/>
        </p:nvSpPr>
        <p:spPr>
          <a:xfrm>
            <a:off x="6074817" y="2107704"/>
            <a:ext cx="1060450" cy="914400"/>
          </a:xfrm>
          <a:prstGeom prst="hexagon">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Leisure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Hexagon 17"/>
          <p:cNvSpPr/>
          <p:nvPr/>
        </p:nvSpPr>
        <p:spPr>
          <a:xfrm>
            <a:off x="2339752" y="4227870"/>
            <a:ext cx="1060450" cy="914400"/>
          </a:xfrm>
          <a:prstGeom prst="hexagon">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endParaRPr kumimoji="0" lang="en-GB"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9" name="Hexagon 18"/>
          <p:cNvSpPr/>
          <p:nvPr/>
        </p:nvSpPr>
        <p:spPr>
          <a:xfrm>
            <a:off x="4110130" y="4656717"/>
            <a:ext cx="1060450" cy="914400"/>
          </a:xfrm>
          <a:prstGeom prst="hexagon">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endParaRPr kumimoji="0" lang="en-GB"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0" name="Hexagon 19"/>
          <p:cNvSpPr/>
          <p:nvPr/>
        </p:nvSpPr>
        <p:spPr>
          <a:xfrm>
            <a:off x="6047773" y="4209435"/>
            <a:ext cx="1060450" cy="914400"/>
          </a:xfrm>
          <a:prstGeom prst="hexagon">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endParaRPr kumimoji="0" lang="en-GB"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1" name="Hexagon 20"/>
          <p:cNvSpPr/>
          <p:nvPr/>
        </p:nvSpPr>
        <p:spPr>
          <a:xfrm>
            <a:off x="1225591" y="3149352"/>
            <a:ext cx="790124" cy="423664"/>
          </a:xfrm>
          <a:prstGeom prst="hexagon">
            <a:avLst/>
          </a:prstGeom>
          <a:solidFill>
            <a:srgbClr val="FFC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Trains</a:t>
            </a:r>
          </a:p>
        </p:txBody>
      </p:sp>
      <p:sp>
        <p:nvSpPr>
          <p:cNvPr id="22" name="Hexagon 21"/>
          <p:cNvSpPr/>
          <p:nvPr/>
        </p:nvSpPr>
        <p:spPr>
          <a:xfrm>
            <a:off x="1066023" y="2234223"/>
            <a:ext cx="790125" cy="423664"/>
          </a:xfrm>
          <a:prstGeom prst="hexagon">
            <a:avLst/>
          </a:prstGeom>
          <a:solidFill>
            <a:srgbClr val="FFC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Taxis</a:t>
            </a:r>
          </a:p>
        </p:txBody>
      </p:sp>
      <p:sp>
        <p:nvSpPr>
          <p:cNvPr id="23" name="Hexagon 22"/>
          <p:cNvSpPr/>
          <p:nvPr/>
        </p:nvSpPr>
        <p:spPr>
          <a:xfrm>
            <a:off x="1505890" y="1518372"/>
            <a:ext cx="720080" cy="423664"/>
          </a:xfrm>
          <a:prstGeom prst="hexagon">
            <a:avLst/>
          </a:prstGeom>
          <a:solidFill>
            <a:srgbClr val="FFC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lang="en-GB" sz="1100" b="1" kern="0" noProof="0" dirty="0">
                <a:solidFill>
                  <a:sysClr val="window" lastClr="FFFFFF"/>
                </a:solidFill>
                <a:latin typeface="Calibri" panose="020F0502020204030204"/>
                <a:ea typeface="Calibri" panose="020F0502020204030204" pitchFamily="34" charset="0"/>
                <a:cs typeface="Times New Roman" panose="02020603050405020304" pitchFamily="18" charset="0"/>
              </a:rPr>
              <a:t>Buses</a:t>
            </a:r>
            <a:endParaRPr kumimoji="0" lang="en-GB" sz="1100" b="1" i="0" u="none" strike="noStrike" kern="0" cap="none" spc="0" normalizeH="0" baseline="0" noProof="0" dirty="0">
              <a:ln>
                <a:noFill/>
              </a:ln>
              <a:effectLst/>
              <a:uLnTx/>
              <a:uFillTx/>
              <a:latin typeface="Calibri" panose="020F0502020204030204"/>
              <a:ea typeface="Calibri" panose="020F0502020204030204" pitchFamily="34" charset="0"/>
              <a:cs typeface="Times New Roman" panose="02020603050405020304" pitchFamily="18" charset="0"/>
            </a:endParaRPr>
          </a:p>
        </p:txBody>
      </p:sp>
      <p:cxnSp>
        <p:nvCxnSpPr>
          <p:cNvPr id="24" name="Straight Arrow Connector 23"/>
          <p:cNvCxnSpPr>
            <a:stCxn id="23" idx="1"/>
          </p:cNvCxnSpPr>
          <p:nvPr/>
        </p:nvCxnSpPr>
        <p:spPr>
          <a:xfrm>
            <a:off x="2120054" y="1942036"/>
            <a:ext cx="304282" cy="23906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p:cNvCxnSpPr>
            <a:stCxn id="22" idx="0"/>
          </p:cNvCxnSpPr>
          <p:nvPr/>
        </p:nvCxnSpPr>
        <p:spPr>
          <a:xfrm>
            <a:off x="1856148" y="2446055"/>
            <a:ext cx="339588" cy="192244"/>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flipH="1">
            <a:off x="2015715" y="3095499"/>
            <a:ext cx="408621" cy="26568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658770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U:\national projects\LDAA\Shared resources\North West resources\Specific areas and Region (inc Handover 2015)\Lancashire\West Lancashire\west lancashire DA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223" y="316706"/>
            <a:ext cx="2520950" cy="7953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1" descr="New-logo-Alzheimer_Master_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0"/>
            <a:ext cx="28956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629275"/>
            <a:ext cx="91440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025606" y="1196752"/>
            <a:ext cx="7092788" cy="830997"/>
          </a:xfrm>
          <a:prstGeom prst="rect">
            <a:avLst/>
          </a:prstGeom>
          <a:noFill/>
        </p:spPr>
        <p:txBody>
          <a:bodyPr wrap="square" rtlCol="0">
            <a:spAutoFit/>
          </a:bodyPr>
          <a:lstStyle/>
          <a:p>
            <a:pPr algn="ctr"/>
            <a:r>
              <a:rPr lang="en-GB" sz="4800" b="1" dirty="0"/>
              <a:t>Officer roles</a:t>
            </a:r>
            <a:endParaRPr lang="en-GB" sz="2400" b="1" dirty="0"/>
          </a:p>
        </p:txBody>
      </p:sp>
      <p:sp>
        <p:nvSpPr>
          <p:cNvPr id="2" name="TextBox 1"/>
          <p:cNvSpPr txBox="1"/>
          <p:nvPr/>
        </p:nvSpPr>
        <p:spPr>
          <a:xfrm>
            <a:off x="316223" y="2027749"/>
            <a:ext cx="8504249" cy="3416320"/>
          </a:xfrm>
          <a:prstGeom prst="rect">
            <a:avLst/>
          </a:prstGeom>
          <a:noFill/>
        </p:spPr>
        <p:txBody>
          <a:bodyPr wrap="square" rtlCol="0">
            <a:spAutoFit/>
          </a:bodyPr>
          <a:lstStyle/>
          <a:p>
            <a:pPr fontAlgn="base"/>
            <a:r>
              <a:rPr lang="en-IE" b="1" dirty="0"/>
              <a:t>Chair </a:t>
            </a:r>
            <a:r>
              <a:rPr lang="en-IE" dirty="0"/>
              <a:t>– a figurehead to lead the direction of the alliance, setting up meetings and </a:t>
            </a:r>
            <a:r>
              <a:rPr lang="en-IE" dirty="0" err="1"/>
              <a:t>workstreams</a:t>
            </a:r>
            <a:r>
              <a:rPr lang="en-IE" dirty="0"/>
              <a:t> as appropriate </a:t>
            </a:r>
          </a:p>
          <a:p>
            <a:pPr fontAlgn="base"/>
            <a:endParaRPr lang="en-IE" dirty="0">
              <a:cs typeface="Arial" pitchFamily="34" charset="0"/>
            </a:endParaRPr>
          </a:p>
          <a:p>
            <a:pPr fontAlgn="base"/>
            <a:r>
              <a:rPr lang="en-IE" b="1" dirty="0">
                <a:cs typeface="Arial" pitchFamily="34" charset="0"/>
              </a:rPr>
              <a:t>Secretary </a:t>
            </a:r>
            <a:r>
              <a:rPr lang="en-IE" dirty="0">
                <a:cs typeface="Arial" pitchFamily="34" charset="0"/>
              </a:rPr>
              <a:t>– work with the Chair to run the DAA, with admin support and advice and guidance from Dementia Action Alliance</a:t>
            </a:r>
          </a:p>
          <a:p>
            <a:pPr fontAlgn="base"/>
            <a:endParaRPr lang="en-IE" dirty="0">
              <a:cs typeface="Arial" pitchFamily="34" charset="0"/>
            </a:endParaRPr>
          </a:p>
          <a:p>
            <a:pPr fontAlgn="base"/>
            <a:r>
              <a:rPr lang="en-IE" b="1" dirty="0">
                <a:cs typeface="Arial" pitchFamily="34" charset="0"/>
              </a:rPr>
              <a:t>Treasurer </a:t>
            </a:r>
            <a:r>
              <a:rPr lang="en-IE" dirty="0">
                <a:cs typeface="Arial" pitchFamily="34" charset="0"/>
              </a:rPr>
              <a:t>– be responsible for arranging of any bank account setup and managing any potential fundraising income</a:t>
            </a:r>
          </a:p>
          <a:p>
            <a:pPr fontAlgn="base"/>
            <a:endParaRPr lang="en-IE" dirty="0">
              <a:cs typeface="Arial" pitchFamily="34" charset="0"/>
            </a:endParaRPr>
          </a:p>
          <a:p>
            <a:pPr fontAlgn="base"/>
            <a:r>
              <a:rPr lang="en-IE" b="1" dirty="0">
                <a:cs typeface="Arial" pitchFamily="34" charset="0"/>
              </a:rPr>
              <a:t>Admin support </a:t>
            </a:r>
            <a:r>
              <a:rPr lang="en-IE" dirty="0">
                <a:cs typeface="Arial" pitchFamily="34" charset="0"/>
              </a:rPr>
              <a:t>– Dementia Friendly Communities Officer (North West) will continue to support the DAA in all its activity, particularly through advice, guidance and sharing of best practice</a:t>
            </a:r>
            <a:endParaRPr lang="en-GB" dirty="0">
              <a:cs typeface="Arial" pitchFamily="34" charset="0"/>
            </a:endParaRPr>
          </a:p>
        </p:txBody>
      </p:sp>
      <p:pic>
        <p:nvPicPr>
          <p:cNvPr id="11" name="Picture 10" descr="DementiaFriendly_Land_RGB.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50408" y="454993"/>
            <a:ext cx="1443183" cy="526520"/>
          </a:xfrm>
          <a:prstGeom prst="rect">
            <a:avLst/>
          </a:prstGeom>
        </p:spPr>
      </p:pic>
    </p:spTree>
    <p:extLst>
      <p:ext uri="{BB962C8B-B14F-4D97-AF65-F5344CB8AC3E}">
        <p14:creationId xmlns:p14="http://schemas.microsoft.com/office/powerpoint/2010/main" val="21459437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U:\national projects\LDAA\Shared resources\North West resources\Specific areas and Region (inc Handover 2015)\Lancashire\West Lancashire\west lancashire DA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223" y="316706"/>
            <a:ext cx="2520950" cy="7953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1" descr="New-logo-Alzheimer_Master_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0"/>
            <a:ext cx="28956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629275"/>
            <a:ext cx="91440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025606" y="1196752"/>
            <a:ext cx="7092788" cy="830997"/>
          </a:xfrm>
          <a:prstGeom prst="rect">
            <a:avLst/>
          </a:prstGeom>
          <a:noFill/>
        </p:spPr>
        <p:txBody>
          <a:bodyPr wrap="square" rtlCol="0">
            <a:spAutoFit/>
          </a:bodyPr>
          <a:lstStyle/>
          <a:p>
            <a:pPr algn="ctr"/>
            <a:r>
              <a:rPr lang="en-GB" sz="4800" b="1" dirty="0"/>
              <a:t>Terms of Reference</a:t>
            </a:r>
            <a:endParaRPr lang="en-GB" sz="2400" b="1" dirty="0"/>
          </a:p>
        </p:txBody>
      </p:sp>
      <p:sp>
        <p:nvSpPr>
          <p:cNvPr id="2" name="TextBox 1"/>
          <p:cNvSpPr txBox="1"/>
          <p:nvPr/>
        </p:nvSpPr>
        <p:spPr>
          <a:xfrm>
            <a:off x="899592" y="2289646"/>
            <a:ext cx="7344816" cy="2677656"/>
          </a:xfrm>
          <a:prstGeom prst="rect">
            <a:avLst/>
          </a:prstGeom>
          <a:noFill/>
        </p:spPr>
        <p:txBody>
          <a:bodyPr wrap="square" rtlCol="0">
            <a:spAutoFit/>
          </a:bodyPr>
          <a:lstStyle/>
          <a:p>
            <a:pPr marL="285750" indent="-285750" fontAlgn="base">
              <a:buFont typeface="Arial" panose="020B0604020202020204" pitchFamily="34" charset="0"/>
              <a:buChar char="•"/>
            </a:pPr>
            <a:r>
              <a:rPr lang="en-IE" sz="2400" dirty="0"/>
              <a:t>Adopting a Terms of Reference and constituting as a formal group</a:t>
            </a:r>
          </a:p>
          <a:p>
            <a:pPr marL="285750" indent="-285750" fontAlgn="base">
              <a:buFont typeface="Arial" panose="020B0604020202020204" pitchFamily="34" charset="0"/>
              <a:buChar char="•"/>
            </a:pPr>
            <a:endParaRPr lang="en-IE" sz="2400" dirty="0">
              <a:cs typeface="Arial" pitchFamily="34" charset="0"/>
            </a:endParaRPr>
          </a:p>
          <a:p>
            <a:pPr marL="285750" indent="-285750" fontAlgn="base">
              <a:buFont typeface="Arial" panose="020B0604020202020204" pitchFamily="34" charset="0"/>
              <a:buChar char="•"/>
            </a:pPr>
            <a:r>
              <a:rPr lang="en-IE" sz="2400" dirty="0">
                <a:cs typeface="Arial" pitchFamily="34" charset="0"/>
              </a:rPr>
              <a:t>Volunteers to develop TOR based on neighbouring templates</a:t>
            </a:r>
          </a:p>
          <a:p>
            <a:pPr marL="285750" indent="-285750" fontAlgn="base">
              <a:buFont typeface="Arial" panose="020B0604020202020204" pitchFamily="34" charset="0"/>
              <a:buChar char="•"/>
            </a:pPr>
            <a:endParaRPr lang="en-IE" sz="2400" dirty="0">
              <a:cs typeface="Arial" pitchFamily="34" charset="0"/>
            </a:endParaRPr>
          </a:p>
          <a:p>
            <a:pPr marL="285750" indent="-285750" fontAlgn="base">
              <a:buFont typeface="Arial" panose="020B0604020202020204" pitchFamily="34" charset="0"/>
              <a:buChar char="•"/>
            </a:pPr>
            <a:r>
              <a:rPr lang="en-IE" sz="2400" dirty="0">
                <a:cs typeface="Arial" pitchFamily="34" charset="0"/>
              </a:rPr>
              <a:t>Essential in case of bank account setup and fundraising</a:t>
            </a:r>
            <a:endParaRPr lang="en-GB" sz="2400" dirty="0">
              <a:cs typeface="Arial" pitchFamily="34" charset="0"/>
            </a:endParaRPr>
          </a:p>
        </p:txBody>
      </p:sp>
      <p:pic>
        <p:nvPicPr>
          <p:cNvPr id="11" name="Picture 10" descr="DementiaFriendly_Land_RGB.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50408" y="454993"/>
            <a:ext cx="1443183" cy="526520"/>
          </a:xfrm>
          <a:prstGeom prst="rect">
            <a:avLst/>
          </a:prstGeom>
        </p:spPr>
      </p:pic>
    </p:spTree>
    <p:extLst>
      <p:ext uri="{BB962C8B-B14F-4D97-AF65-F5344CB8AC3E}">
        <p14:creationId xmlns:p14="http://schemas.microsoft.com/office/powerpoint/2010/main" val="613061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29275"/>
            <a:ext cx="91440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025606" y="1196752"/>
            <a:ext cx="7092788" cy="830997"/>
          </a:xfrm>
          <a:prstGeom prst="rect">
            <a:avLst/>
          </a:prstGeom>
          <a:noFill/>
        </p:spPr>
        <p:txBody>
          <a:bodyPr wrap="square" rtlCol="0">
            <a:spAutoFit/>
          </a:bodyPr>
          <a:lstStyle/>
          <a:p>
            <a:pPr algn="ctr"/>
            <a:r>
              <a:rPr lang="en-GB" sz="4800" b="1" dirty="0"/>
              <a:t>What is Dementia?</a:t>
            </a:r>
            <a:endParaRPr lang="en-GB" sz="2400" b="1" dirty="0"/>
          </a:p>
        </p:txBody>
      </p:sp>
      <p:sp>
        <p:nvSpPr>
          <p:cNvPr id="2" name="TextBox 1"/>
          <p:cNvSpPr txBox="1"/>
          <p:nvPr/>
        </p:nvSpPr>
        <p:spPr>
          <a:xfrm>
            <a:off x="1025606" y="2212955"/>
            <a:ext cx="6930770" cy="3046988"/>
          </a:xfrm>
          <a:prstGeom prst="rect">
            <a:avLst/>
          </a:prstGeom>
          <a:noFill/>
        </p:spPr>
        <p:txBody>
          <a:bodyPr wrap="square" rtlCol="0">
            <a:spAutoFit/>
          </a:bodyPr>
          <a:lstStyle/>
          <a:p>
            <a:r>
              <a:rPr lang="en-GB" sz="2400" dirty="0"/>
              <a:t>Dementia is caused when the brain is damaged by diseases, such as Alzheimer's disease or a series of strokes. Alzheimer's disease is the most common cause of dementia but not all dementia is due to Alzheimer's. The specific symptoms that someone with dementia experiences will depend on the parts of the brain that are damaged and the disease that is causing the dementia</a:t>
            </a:r>
          </a:p>
        </p:txBody>
      </p:sp>
      <p:pic>
        <p:nvPicPr>
          <p:cNvPr id="10" name="Picture 11" descr="New-logo-Alzheimer_Master_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0"/>
            <a:ext cx="28956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DementiaFriendly_Land_RGB.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0408" y="454993"/>
            <a:ext cx="1443183" cy="526520"/>
          </a:xfrm>
          <a:prstGeom prst="rect">
            <a:avLst/>
          </a:prstGeom>
        </p:spPr>
      </p:pic>
      <p:pic>
        <p:nvPicPr>
          <p:cNvPr id="8" name="Picture 2" descr="U:\national projects\LDAA\Shared resources\North West resources\Specific areas and Region (inc Handover 2015)\Lancashire\West Lancashire\west lancashire DA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6223" y="316706"/>
            <a:ext cx="2520950" cy="795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7222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U:\national projects\LDAA\Shared resources\North West resources\Specific areas and Region (inc Handover 2015)\Lancashire\West Lancashire\west lancashire DA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223" y="316706"/>
            <a:ext cx="2520950" cy="7953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1" descr="New-logo-Alzheimer_Master_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0"/>
            <a:ext cx="28956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629275"/>
            <a:ext cx="91440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025606" y="1196752"/>
            <a:ext cx="7092788" cy="830997"/>
          </a:xfrm>
          <a:prstGeom prst="rect">
            <a:avLst/>
          </a:prstGeom>
          <a:noFill/>
        </p:spPr>
        <p:txBody>
          <a:bodyPr wrap="square" rtlCol="0">
            <a:spAutoFit/>
          </a:bodyPr>
          <a:lstStyle/>
          <a:p>
            <a:pPr algn="ctr"/>
            <a:r>
              <a:rPr lang="en-GB" sz="4800" b="1" dirty="0"/>
              <a:t>Join the Alliance</a:t>
            </a:r>
            <a:endParaRPr lang="en-GB" sz="2400" b="1" dirty="0"/>
          </a:p>
        </p:txBody>
      </p:sp>
      <p:sp>
        <p:nvSpPr>
          <p:cNvPr id="2" name="TextBox 1"/>
          <p:cNvSpPr txBox="1"/>
          <p:nvPr/>
        </p:nvSpPr>
        <p:spPr>
          <a:xfrm>
            <a:off x="899591" y="1843623"/>
            <a:ext cx="7344816" cy="3785652"/>
          </a:xfrm>
          <a:prstGeom prst="rect">
            <a:avLst/>
          </a:prstGeom>
          <a:noFill/>
        </p:spPr>
        <p:txBody>
          <a:bodyPr wrap="square" rtlCol="0">
            <a:spAutoFit/>
          </a:bodyPr>
          <a:lstStyle/>
          <a:p>
            <a:pPr marL="285750" indent="-285750" fontAlgn="base">
              <a:buFont typeface="Arial" panose="020B0604020202020204" pitchFamily="34" charset="0"/>
              <a:buChar char="•"/>
            </a:pPr>
            <a:r>
              <a:rPr lang="en-IE" sz="2400" dirty="0"/>
              <a:t>Online and paper versions available</a:t>
            </a:r>
          </a:p>
          <a:p>
            <a:pPr marL="285750" indent="-285750" fontAlgn="base">
              <a:buFont typeface="Arial" panose="020B0604020202020204" pitchFamily="34" charset="0"/>
              <a:buChar char="•"/>
            </a:pPr>
            <a:endParaRPr lang="en-IE" sz="2400" dirty="0"/>
          </a:p>
          <a:p>
            <a:pPr marL="285750" indent="-285750" fontAlgn="base">
              <a:buFont typeface="Arial" panose="020B0604020202020204" pitchFamily="34" charset="0"/>
              <a:buChar char="•"/>
            </a:pPr>
            <a:r>
              <a:rPr lang="en-IE" sz="2400" dirty="0"/>
              <a:t>Commit to a minimum of three actions as an organisation</a:t>
            </a:r>
            <a:endParaRPr lang="en-IE" sz="2400" dirty="0">
              <a:hlinkClick r:id="rId6"/>
            </a:endParaRPr>
          </a:p>
          <a:p>
            <a:pPr marL="285750" indent="-285750" fontAlgn="base">
              <a:buFont typeface="Arial" panose="020B0604020202020204" pitchFamily="34" charset="0"/>
              <a:buChar char="•"/>
            </a:pPr>
            <a:endParaRPr lang="en-IE" sz="2400" dirty="0">
              <a:hlinkClick r:id="rId6"/>
            </a:endParaRPr>
          </a:p>
          <a:p>
            <a:pPr marL="285750" indent="-285750" fontAlgn="base">
              <a:buFont typeface="Arial" panose="020B0604020202020204" pitchFamily="34" charset="0"/>
              <a:buChar char="•"/>
            </a:pPr>
            <a:r>
              <a:rPr lang="en-IE" sz="2400" dirty="0">
                <a:hlinkClick r:id="rId6"/>
              </a:rPr>
              <a:t>http://www.dementiaaction.org.uk/join_the_alliance/get_involved</a:t>
            </a:r>
            <a:endParaRPr lang="en-IE" sz="2400" dirty="0"/>
          </a:p>
          <a:p>
            <a:pPr marL="285750" indent="-285750" fontAlgn="base">
              <a:buFont typeface="Arial" panose="020B0604020202020204" pitchFamily="34" charset="0"/>
              <a:buChar char="•"/>
            </a:pPr>
            <a:endParaRPr lang="en-IE" sz="2400" dirty="0">
              <a:cs typeface="Arial" pitchFamily="34" charset="0"/>
            </a:endParaRPr>
          </a:p>
          <a:p>
            <a:pPr marL="285750" indent="-285750" fontAlgn="base">
              <a:buFont typeface="Arial" panose="020B0604020202020204" pitchFamily="34" charset="0"/>
              <a:buChar char="•"/>
            </a:pPr>
            <a:r>
              <a:rPr lang="en-GB" sz="2400" dirty="0">
                <a:cs typeface="Arial" pitchFamily="34" charset="0"/>
                <a:hlinkClick r:id="rId7"/>
              </a:rPr>
              <a:t>http://www.dementiaaction.org.uk/local_alliances/17867_west_lancashire_dementia_action_alliance</a:t>
            </a:r>
            <a:r>
              <a:rPr lang="en-GB" sz="2400" dirty="0">
                <a:cs typeface="Arial" pitchFamily="34" charset="0"/>
              </a:rPr>
              <a:t> </a:t>
            </a:r>
          </a:p>
        </p:txBody>
      </p:sp>
      <p:pic>
        <p:nvPicPr>
          <p:cNvPr id="11" name="Picture 10" descr="DementiaFriendly_Land_RGB.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50408" y="454993"/>
            <a:ext cx="1443183" cy="526520"/>
          </a:xfrm>
          <a:prstGeom prst="rect">
            <a:avLst/>
          </a:prstGeom>
        </p:spPr>
      </p:pic>
    </p:spTree>
    <p:extLst>
      <p:ext uri="{BB962C8B-B14F-4D97-AF65-F5344CB8AC3E}">
        <p14:creationId xmlns:p14="http://schemas.microsoft.com/office/powerpoint/2010/main" val="22958061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U:\national projects\LDAA\Shared resources\North West resources\Specific areas and Region (inc Handover 2015)\Lancashire\West Lancashire\west lancashire DA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223" y="316706"/>
            <a:ext cx="2520950" cy="7953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1" descr="New-logo-Alzheimer_Master_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0"/>
            <a:ext cx="28956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629275"/>
            <a:ext cx="91440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025606" y="1196752"/>
            <a:ext cx="7092788" cy="830997"/>
          </a:xfrm>
          <a:prstGeom prst="rect">
            <a:avLst/>
          </a:prstGeom>
          <a:noFill/>
        </p:spPr>
        <p:txBody>
          <a:bodyPr wrap="square" rtlCol="0">
            <a:spAutoFit/>
          </a:bodyPr>
          <a:lstStyle/>
          <a:p>
            <a:pPr algn="ctr"/>
            <a:r>
              <a:rPr lang="en-GB" sz="4800" b="1" dirty="0"/>
              <a:t>WLDAA Action Plan </a:t>
            </a:r>
            <a:endParaRPr lang="en-GB" sz="2400" b="1" dirty="0"/>
          </a:p>
        </p:txBody>
      </p:sp>
      <p:sp>
        <p:nvSpPr>
          <p:cNvPr id="2" name="TextBox 1"/>
          <p:cNvSpPr txBox="1"/>
          <p:nvPr/>
        </p:nvSpPr>
        <p:spPr>
          <a:xfrm>
            <a:off x="899592" y="2289646"/>
            <a:ext cx="7344816" cy="2677656"/>
          </a:xfrm>
          <a:prstGeom prst="rect">
            <a:avLst/>
          </a:prstGeom>
          <a:noFill/>
        </p:spPr>
        <p:txBody>
          <a:bodyPr wrap="square" rtlCol="0">
            <a:spAutoFit/>
          </a:bodyPr>
          <a:lstStyle/>
          <a:p>
            <a:pPr marL="285750" indent="-285750" fontAlgn="base">
              <a:buFont typeface="Arial" panose="020B0604020202020204" pitchFamily="34" charset="0"/>
              <a:buChar char="•"/>
            </a:pPr>
            <a:r>
              <a:rPr lang="en-IE" sz="2400" dirty="0"/>
              <a:t>Produce a joint action plan for the wider DAA</a:t>
            </a:r>
          </a:p>
          <a:p>
            <a:pPr marL="285750" indent="-285750" fontAlgn="base">
              <a:buFont typeface="Arial" panose="020B0604020202020204" pitchFamily="34" charset="0"/>
              <a:buChar char="•"/>
            </a:pPr>
            <a:endParaRPr lang="en-IE" sz="2400" dirty="0">
              <a:cs typeface="Arial" pitchFamily="34" charset="0"/>
            </a:endParaRPr>
          </a:p>
          <a:p>
            <a:pPr marL="285750" indent="-285750" fontAlgn="base">
              <a:buFont typeface="Arial" panose="020B0604020202020204" pitchFamily="34" charset="0"/>
              <a:buChar char="•"/>
            </a:pPr>
            <a:r>
              <a:rPr lang="en-IE" sz="2400" dirty="0">
                <a:cs typeface="Arial" pitchFamily="34" charset="0"/>
              </a:rPr>
              <a:t>Clear commitments and targets for time period ranging 6 months to 3 years</a:t>
            </a:r>
          </a:p>
          <a:p>
            <a:pPr marL="285750" indent="-285750" fontAlgn="base">
              <a:buFont typeface="Arial" panose="020B0604020202020204" pitchFamily="34" charset="0"/>
              <a:buChar char="•"/>
            </a:pPr>
            <a:endParaRPr lang="en-IE" sz="2400" dirty="0">
              <a:cs typeface="Arial" pitchFamily="34" charset="0"/>
            </a:endParaRPr>
          </a:p>
          <a:p>
            <a:pPr marL="285750" indent="-285750" fontAlgn="base">
              <a:buFont typeface="Arial" panose="020B0604020202020204" pitchFamily="34" charset="0"/>
              <a:buChar char="•"/>
            </a:pPr>
            <a:r>
              <a:rPr lang="en-IE" sz="2400" dirty="0">
                <a:cs typeface="Arial" pitchFamily="34" charset="0"/>
              </a:rPr>
              <a:t>Amalgamation of all individual organisations’ action plans</a:t>
            </a:r>
            <a:endParaRPr lang="en-GB" sz="2400" dirty="0">
              <a:cs typeface="Arial" pitchFamily="34" charset="0"/>
            </a:endParaRPr>
          </a:p>
        </p:txBody>
      </p:sp>
      <p:pic>
        <p:nvPicPr>
          <p:cNvPr id="11" name="Picture 10" descr="DementiaFriendly_Land_RGB.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50408" y="454993"/>
            <a:ext cx="1443183" cy="526520"/>
          </a:xfrm>
          <a:prstGeom prst="rect">
            <a:avLst/>
          </a:prstGeom>
        </p:spPr>
      </p:pic>
    </p:spTree>
    <p:extLst>
      <p:ext uri="{BB962C8B-B14F-4D97-AF65-F5344CB8AC3E}">
        <p14:creationId xmlns:p14="http://schemas.microsoft.com/office/powerpoint/2010/main" val="16307545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U:\national projects\LDAA\Shared resources\North West resources\Specific areas and Region (inc Handover 2015)\Lancashire\West Lancashire\west lancashire DA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223" y="316706"/>
            <a:ext cx="2520950" cy="7953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1" descr="New-logo-Alzheimer_Master_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0"/>
            <a:ext cx="28956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629275"/>
            <a:ext cx="91440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025606" y="1716500"/>
            <a:ext cx="7092788" cy="830997"/>
          </a:xfrm>
          <a:prstGeom prst="rect">
            <a:avLst/>
          </a:prstGeom>
          <a:noFill/>
        </p:spPr>
        <p:txBody>
          <a:bodyPr wrap="square" rtlCol="0">
            <a:spAutoFit/>
          </a:bodyPr>
          <a:lstStyle/>
          <a:p>
            <a:pPr algn="ctr"/>
            <a:r>
              <a:rPr lang="en-GB" sz="4800" b="1" dirty="0"/>
              <a:t>Thank you for your time</a:t>
            </a:r>
            <a:endParaRPr lang="en-GB" sz="2400" b="1" dirty="0"/>
          </a:p>
        </p:txBody>
      </p:sp>
      <p:pic>
        <p:nvPicPr>
          <p:cNvPr id="11" name="Picture 10" descr="DementiaFriendly_Land_RGB.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50408" y="454993"/>
            <a:ext cx="1443183" cy="526520"/>
          </a:xfrm>
          <a:prstGeom prst="rect">
            <a:avLst/>
          </a:prstGeom>
        </p:spPr>
      </p:pic>
      <p:sp>
        <p:nvSpPr>
          <p:cNvPr id="8" name="TextBox 7"/>
          <p:cNvSpPr txBox="1"/>
          <p:nvPr/>
        </p:nvSpPr>
        <p:spPr>
          <a:xfrm>
            <a:off x="1025606" y="3068960"/>
            <a:ext cx="7092788" cy="830997"/>
          </a:xfrm>
          <a:prstGeom prst="rect">
            <a:avLst/>
          </a:prstGeom>
          <a:noFill/>
        </p:spPr>
        <p:txBody>
          <a:bodyPr wrap="square" rtlCol="0">
            <a:spAutoFit/>
          </a:bodyPr>
          <a:lstStyle/>
          <a:p>
            <a:pPr algn="ctr"/>
            <a:r>
              <a:rPr lang="en-GB" sz="4800" b="1" dirty="0"/>
              <a:t>Any questions?</a:t>
            </a:r>
            <a:endParaRPr lang="en-GB" sz="2400" b="1" dirty="0"/>
          </a:p>
        </p:txBody>
      </p:sp>
    </p:spTree>
    <p:extLst>
      <p:ext uri="{BB962C8B-B14F-4D97-AF65-F5344CB8AC3E}">
        <p14:creationId xmlns:p14="http://schemas.microsoft.com/office/powerpoint/2010/main" val="23205021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U:\national projects\LDAA\Shared resources\North West resources\Specific areas and Region (inc Handover 2015)\Lancashire\West Lancashire\west lancashire DA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223" y="316706"/>
            <a:ext cx="2520950" cy="7953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1" descr="New-logo-Alzheimer_Master_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0"/>
            <a:ext cx="28956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629275"/>
            <a:ext cx="91440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0" y="1301002"/>
            <a:ext cx="9144000" cy="4154984"/>
          </a:xfrm>
          <a:prstGeom prst="rect">
            <a:avLst/>
          </a:prstGeom>
          <a:noFill/>
        </p:spPr>
        <p:txBody>
          <a:bodyPr wrap="square" rtlCol="0">
            <a:spAutoFit/>
          </a:bodyPr>
          <a:lstStyle/>
          <a:p>
            <a:pPr algn="ctr"/>
            <a:r>
              <a:rPr lang="en-GB" sz="4400" b="1" dirty="0"/>
              <a:t>Gareth Dowling</a:t>
            </a:r>
          </a:p>
          <a:p>
            <a:pPr algn="ctr"/>
            <a:r>
              <a:rPr lang="en-IE" sz="4400" b="1" dirty="0"/>
              <a:t>Dementia Action Alliance</a:t>
            </a:r>
          </a:p>
          <a:p>
            <a:pPr algn="ctr"/>
            <a:r>
              <a:rPr lang="en-IE" sz="4400" b="1" dirty="0">
                <a:hlinkClick r:id="rId6"/>
              </a:rPr>
              <a:t>www.DementiaAction.org.uk</a:t>
            </a:r>
            <a:r>
              <a:rPr lang="en-IE" sz="4400" b="1" dirty="0"/>
              <a:t> </a:t>
            </a:r>
          </a:p>
          <a:p>
            <a:pPr algn="ctr"/>
            <a:r>
              <a:rPr lang="en-IE" sz="4400" b="1" dirty="0">
                <a:hlinkClick r:id="rId7"/>
              </a:rPr>
              <a:t>DFWestLancs@gmail.com</a:t>
            </a:r>
            <a:r>
              <a:rPr lang="en-IE" sz="4400" b="1" dirty="0"/>
              <a:t> </a:t>
            </a:r>
          </a:p>
          <a:p>
            <a:pPr algn="ctr"/>
            <a:r>
              <a:rPr lang="en-IE" sz="4400" b="1" dirty="0"/>
              <a:t>07595 953 099</a:t>
            </a:r>
          </a:p>
          <a:p>
            <a:pPr algn="ctr"/>
            <a:r>
              <a:rPr lang="en-IE" sz="4400" b="1" dirty="0">
                <a:hlinkClick r:id="rId8"/>
              </a:rPr>
              <a:t>@</a:t>
            </a:r>
            <a:r>
              <a:rPr lang="en-IE" sz="4400" b="1" dirty="0" err="1">
                <a:hlinkClick r:id="rId8"/>
              </a:rPr>
              <a:t>GarethDowling</a:t>
            </a:r>
            <a:r>
              <a:rPr lang="en-IE" sz="4400" b="1" dirty="0"/>
              <a:t> </a:t>
            </a:r>
            <a:r>
              <a:rPr lang="en-IE" sz="4400" b="1" dirty="0">
                <a:hlinkClick r:id="rId9"/>
              </a:rPr>
              <a:t>@</a:t>
            </a:r>
            <a:r>
              <a:rPr lang="en-IE" sz="4400" b="1" dirty="0" err="1">
                <a:hlinkClick r:id="rId9"/>
              </a:rPr>
              <a:t>DFWestLancs</a:t>
            </a:r>
            <a:endParaRPr lang="en-GB" sz="4400" b="1" dirty="0"/>
          </a:p>
        </p:txBody>
      </p:sp>
      <p:pic>
        <p:nvPicPr>
          <p:cNvPr id="11" name="Picture 10" descr="DementiaFriendly_Land_RGB.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50408" y="454993"/>
            <a:ext cx="1443183" cy="526520"/>
          </a:xfrm>
          <a:prstGeom prst="rect">
            <a:avLst/>
          </a:prstGeom>
        </p:spPr>
      </p:pic>
    </p:spTree>
    <p:extLst>
      <p:ext uri="{BB962C8B-B14F-4D97-AF65-F5344CB8AC3E}">
        <p14:creationId xmlns:p14="http://schemas.microsoft.com/office/powerpoint/2010/main" val="1763879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1" descr="New-logo-Alzheimer_Master_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0"/>
            <a:ext cx="28956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629275"/>
            <a:ext cx="91440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025606" y="1196752"/>
            <a:ext cx="7092788" cy="830997"/>
          </a:xfrm>
          <a:prstGeom prst="rect">
            <a:avLst/>
          </a:prstGeom>
          <a:noFill/>
        </p:spPr>
        <p:txBody>
          <a:bodyPr wrap="square" rtlCol="0">
            <a:spAutoFit/>
          </a:bodyPr>
          <a:lstStyle/>
          <a:p>
            <a:pPr algn="ctr"/>
            <a:r>
              <a:rPr lang="en-GB" sz="4800" b="1" dirty="0"/>
              <a:t>Most common types</a:t>
            </a:r>
            <a:endParaRPr lang="en-GB" sz="2400" b="1" dirty="0"/>
          </a:p>
        </p:txBody>
      </p:sp>
      <p:pic>
        <p:nvPicPr>
          <p:cNvPr id="36" name="Picture 35" descr="DementiaFriendly_Land_RGB.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0408" y="454993"/>
            <a:ext cx="1443183" cy="526520"/>
          </a:xfrm>
          <a:prstGeom prst="rect">
            <a:avLst/>
          </a:prstGeom>
        </p:spPr>
      </p:pic>
      <p:pic>
        <p:nvPicPr>
          <p:cNvPr id="37" name="Picture 36"/>
          <p:cNvPicPr>
            <a:picLocks noChangeAspect="1"/>
          </p:cNvPicPr>
          <p:nvPr/>
        </p:nvPicPr>
        <p:blipFill>
          <a:blip r:embed="rId6"/>
          <a:stretch>
            <a:fillRect/>
          </a:stretch>
        </p:blipFill>
        <p:spPr>
          <a:xfrm>
            <a:off x="3200281" y="2057281"/>
            <a:ext cx="2743438" cy="2743438"/>
          </a:xfrm>
          <a:prstGeom prst="rect">
            <a:avLst/>
          </a:prstGeom>
        </p:spPr>
      </p:pic>
      <p:sp>
        <p:nvSpPr>
          <p:cNvPr id="38" name="TextBox 37"/>
          <p:cNvSpPr txBox="1"/>
          <p:nvPr/>
        </p:nvSpPr>
        <p:spPr>
          <a:xfrm>
            <a:off x="3666744" y="3026664"/>
            <a:ext cx="1673351" cy="461665"/>
          </a:xfrm>
          <a:prstGeom prst="rect">
            <a:avLst/>
          </a:prstGeom>
          <a:noFill/>
        </p:spPr>
        <p:txBody>
          <a:bodyPr wrap="square" rtlCol="0">
            <a:spAutoFit/>
          </a:bodyPr>
          <a:lstStyle/>
          <a:p>
            <a:pPr lvl="0" algn="ctr" defTabSz="914400"/>
            <a:r>
              <a:rPr lang="en-GB" sz="2400" b="1">
                <a:solidFill>
                  <a:prstClr val="black"/>
                </a:solidFill>
              </a:rPr>
              <a:t>Dementia</a:t>
            </a:r>
            <a:endParaRPr lang="en-GB" sz="2400" b="1" dirty="0">
              <a:solidFill>
                <a:prstClr val="black"/>
              </a:solidFill>
            </a:endParaRPr>
          </a:p>
        </p:txBody>
      </p:sp>
      <p:sp>
        <p:nvSpPr>
          <p:cNvPr id="39" name="TextBox 38"/>
          <p:cNvSpPr txBox="1"/>
          <p:nvPr/>
        </p:nvSpPr>
        <p:spPr>
          <a:xfrm>
            <a:off x="1335024" y="2121408"/>
            <a:ext cx="1444752" cy="646331"/>
          </a:xfrm>
          <a:prstGeom prst="rect">
            <a:avLst/>
          </a:prstGeom>
          <a:noFill/>
        </p:spPr>
        <p:txBody>
          <a:bodyPr wrap="square" rtlCol="0">
            <a:spAutoFit/>
          </a:bodyPr>
          <a:lstStyle/>
          <a:p>
            <a:r>
              <a:rPr lang="en-GB" dirty="0"/>
              <a:t>Alzheimer’s </a:t>
            </a:r>
          </a:p>
          <a:p>
            <a:r>
              <a:rPr lang="en-GB" dirty="0"/>
              <a:t>Disease</a:t>
            </a:r>
          </a:p>
        </p:txBody>
      </p:sp>
      <p:sp>
        <p:nvSpPr>
          <p:cNvPr id="40" name="TextBox 39"/>
          <p:cNvSpPr txBox="1"/>
          <p:nvPr/>
        </p:nvSpPr>
        <p:spPr>
          <a:xfrm>
            <a:off x="576072" y="3165163"/>
            <a:ext cx="1517904" cy="646331"/>
          </a:xfrm>
          <a:prstGeom prst="rect">
            <a:avLst/>
          </a:prstGeom>
          <a:noFill/>
        </p:spPr>
        <p:txBody>
          <a:bodyPr wrap="square" rtlCol="0">
            <a:spAutoFit/>
          </a:bodyPr>
          <a:lstStyle/>
          <a:p>
            <a:r>
              <a:rPr lang="en-GB" dirty="0"/>
              <a:t>Vascular Dementia</a:t>
            </a:r>
          </a:p>
        </p:txBody>
      </p:sp>
      <p:sp>
        <p:nvSpPr>
          <p:cNvPr id="41" name="TextBox 40"/>
          <p:cNvSpPr txBox="1"/>
          <p:nvPr/>
        </p:nvSpPr>
        <p:spPr>
          <a:xfrm>
            <a:off x="1335024" y="4221088"/>
            <a:ext cx="1207008" cy="646331"/>
          </a:xfrm>
          <a:prstGeom prst="rect">
            <a:avLst/>
          </a:prstGeom>
          <a:noFill/>
        </p:spPr>
        <p:txBody>
          <a:bodyPr wrap="square" rtlCol="0">
            <a:spAutoFit/>
          </a:bodyPr>
          <a:lstStyle/>
          <a:p>
            <a:r>
              <a:rPr lang="en-GB" dirty="0"/>
              <a:t>Mixed </a:t>
            </a:r>
          </a:p>
          <a:p>
            <a:r>
              <a:rPr lang="en-GB" dirty="0"/>
              <a:t>Dementia</a:t>
            </a:r>
          </a:p>
        </p:txBody>
      </p:sp>
      <p:sp>
        <p:nvSpPr>
          <p:cNvPr id="42" name="TextBox 41"/>
          <p:cNvSpPr txBox="1"/>
          <p:nvPr/>
        </p:nvSpPr>
        <p:spPr>
          <a:xfrm>
            <a:off x="2542032" y="4987100"/>
            <a:ext cx="1746504" cy="646331"/>
          </a:xfrm>
          <a:prstGeom prst="rect">
            <a:avLst/>
          </a:prstGeom>
          <a:noFill/>
        </p:spPr>
        <p:txBody>
          <a:bodyPr wrap="square" rtlCol="0">
            <a:spAutoFit/>
          </a:bodyPr>
          <a:lstStyle/>
          <a:p>
            <a:r>
              <a:rPr lang="en-GB" dirty="0"/>
              <a:t>Alcohol Related Dementia</a:t>
            </a:r>
          </a:p>
        </p:txBody>
      </p:sp>
      <p:sp>
        <p:nvSpPr>
          <p:cNvPr id="43" name="TextBox 42"/>
          <p:cNvSpPr txBox="1"/>
          <p:nvPr/>
        </p:nvSpPr>
        <p:spPr>
          <a:xfrm>
            <a:off x="5652120" y="4428946"/>
            <a:ext cx="2170978" cy="1200329"/>
          </a:xfrm>
          <a:prstGeom prst="rect">
            <a:avLst/>
          </a:prstGeom>
          <a:solidFill>
            <a:schemeClr val="bg2">
              <a:lumMod val="50000"/>
            </a:schemeClr>
          </a:solidFill>
        </p:spPr>
        <p:txBody>
          <a:bodyPr wrap="square" rtlCol="0">
            <a:spAutoFit/>
          </a:bodyPr>
          <a:lstStyle/>
          <a:p>
            <a:r>
              <a:rPr lang="en-GB" dirty="0">
                <a:solidFill>
                  <a:schemeClr val="bg1"/>
                </a:solidFill>
              </a:rPr>
              <a:t>In total there are in excess of 100 different types of dementia</a:t>
            </a:r>
          </a:p>
        </p:txBody>
      </p:sp>
      <p:sp>
        <p:nvSpPr>
          <p:cNvPr id="44" name="TextBox 43"/>
          <p:cNvSpPr txBox="1"/>
          <p:nvPr/>
        </p:nvSpPr>
        <p:spPr>
          <a:xfrm>
            <a:off x="7167418" y="3158728"/>
            <a:ext cx="1691640" cy="923330"/>
          </a:xfrm>
          <a:prstGeom prst="rect">
            <a:avLst/>
          </a:prstGeom>
          <a:noFill/>
        </p:spPr>
        <p:txBody>
          <a:bodyPr wrap="square" rtlCol="0">
            <a:spAutoFit/>
          </a:bodyPr>
          <a:lstStyle/>
          <a:p>
            <a:r>
              <a:rPr lang="en-GB" dirty="0"/>
              <a:t>Fronto-temporal Dementia</a:t>
            </a:r>
          </a:p>
        </p:txBody>
      </p:sp>
      <p:sp>
        <p:nvSpPr>
          <p:cNvPr id="45" name="TextBox 44"/>
          <p:cNvSpPr txBox="1"/>
          <p:nvPr/>
        </p:nvSpPr>
        <p:spPr>
          <a:xfrm>
            <a:off x="6531910" y="2172531"/>
            <a:ext cx="1586484" cy="646331"/>
          </a:xfrm>
          <a:prstGeom prst="rect">
            <a:avLst/>
          </a:prstGeom>
          <a:noFill/>
        </p:spPr>
        <p:txBody>
          <a:bodyPr wrap="square" rtlCol="0">
            <a:spAutoFit/>
          </a:bodyPr>
          <a:lstStyle/>
          <a:p>
            <a:r>
              <a:rPr lang="en-GB" dirty="0"/>
              <a:t>Dementia with </a:t>
            </a:r>
            <a:r>
              <a:rPr lang="en-GB" dirty="0" err="1"/>
              <a:t>Lewy</a:t>
            </a:r>
            <a:r>
              <a:rPr lang="en-GB" dirty="0"/>
              <a:t> bodies</a:t>
            </a:r>
          </a:p>
        </p:txBody>
      </p:sp>
      <p:pic>
        <p:nvPicPr>
          <p:cNvPr id="16" name="Picture 2" descr="U:\national projects\LDAA\Shared resources\North West resources\Specific areas and Region (inc Handover 2015)\Lancashire\West Lancashire\west lancashire DAA.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6223" y="316706"/>
            <a:ext cx="2520950" cy="795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578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29275"/>
            <a:ext cx="91440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025606" y="1196752"/>
            <a:ext cx="7092788" cy="830997"/>
          </a:xfrm>
          <a:prstGeom prst="rect">
            <a:avLst/>
          </a:prstGeom>
          <a:noFill/>
        </p:spPr>
        <p:txBody>
          <a:bodyPr wrap="square" rtlCol="0">
            <a:spAutoFit/>
          </a:bodyPr>
          <a:lstStyle/>
          <a:p>
            <a:pPr algn="ctr"/>
            <a:r>
              <a:rPr lang="en-GB" sz="4800" b="1" dirty="0"/>
              <a:t>Who is affected?</a:t>
            </a:r>
            <a:endParaRPr lang="en-GB" sz="2400" b="1" dirty="0"/>
          </a:p>
        </p:txBody>
      </p:sp>
      <p:sp>
        <p:nvSpPr>
          <p:cNvPr id="2" name="TextBox 1"/>
          <p:cNvSpPr txBox="1"/>
          <p:nvPr/>
        </p:nvSpPr>
        <p:spPr>
          <a:xfrm>
            <a:off x="1025606" y="2212955"/>
            <a:ext cx="6930770" cy="2585323"/>
          </a:xfrm>
          <a:prstGeom prst="rect">
            <a:avLst/>
          </a:prstGeom>
          <a:noFill/>
        </p:spPr>
        <p:txBody>
          <a:bodyPr wrap="square" rtlCol="0">
            <a:spAutoFit/>
          </a:bodyPr>
          <a:lstStyle/>
          <a:p>
            <a:pPr lvl="0"/>
            <a:r>
              <a:rPr lang="en-GB" dirty="0"/>
              <a:t>Dementia is a disease of the brain which can affect memory, everyday tasks, communication and perception. It is not a result of the normal ageing process.</a:t>
            </a:r>
          </a:p>
          <a:p>
            <a:pPr lvl="0"/>
            <a:endParaRPr lang="en-GB" dirty="0"/>
          </a:p>
          <a:p>
            <a:pPr lvl="0"/>
            <a:r>
              <a:rPr lang="en-GB" dirty="0"/>
              <a:t>There are over 850,000 people living with dementia in the UK and this figure is set to rise. 225,000 people develop dementia every year, that’s roughly one person every three minutes. (Alzheimer’s Society 2014)</a:t>
            </a:r>
          </a:p>
          <a:p>
            <a:pPr lvl="0"/>
            <a:endParaRPr lang="en-IE" dirty="0"/>
          </a:p>
          <a:p>
            <a:pPr lvl="0"/>
            <a:r>
              <a:rPr lang="en-IE" dirty="0"/>
              <a:t>One in fourteen people over the age of 65 are living with Dementia</a:t>
            </a:r>
            <a:endParaRPr lang="en-GB" dirty="0"/>
          </a:p>
        </p:txBody>
      </p:sp>
      <p:pic>
        <p:nvPicPr>
          <p:cNvPr id="10" name="Picture 11" descr="New-logo-Alzheimer_Master_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0"/>
            <a:ext cx="28956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DementiaFriendly_Land_RGB.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0408" y="454993"/>
            <a:ext cx="1443183" cy="526520"/>
          </a:xfrm>
          <a:prstGeom prst="rect">
            <a:avLst/>
          </a:prstGeom>
        </p:spPr>
      </p:pic>
      <p:pic>
        <p:nvPicPr>
          <p:cNvPr id="8" name="Picture 2" descr="U:\national projects\LDAA\Shared resources\North West resources\Specific areas and Region (inc Handover 2015)\Lancashire\West Lancashire\west lancashire DA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6223" y="316706"/>
            <a:ext cx="2520950" cy="795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808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U:\national projects\LDAA\Shared resources\North West resources\Specific areas and Region (inc Handover 2015)\Lancashire\West Lancashire\west lancashire DA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223" y="316706"/>
            <a:ext cx="2520950" cy="7953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629275"/>
            <a:ext cx="91440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New-logo-Alzheimer_Master_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0"/>
            <a:ext cx="28956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DementiaFriendly_Land_RGB.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50408" y="454993"/>
            <a:ext cx="1443183" cy="526520"/>
          </a:xfrm>
          <a:prstGeom prst="rect">
            <a:avLst/>
          </a:prstGeom>
        </p:spPr>
      </p:pic>
      <p:sp>
        <p:nvSpPr>
          <p:cNvPr id="14" name="TextBox 13"/>
          <p:cNvSpPr txBox="1"/>
          <p:nvPr/>
        </p:nvSpPr>
        <p:spPr>
          <a:xfrm>
            <a:off x="827584" y="1196752"/>
            <a:ext cx="7560840" cy="830997"/>
          </a:xfrm>
          <a:prstGeom prst="rect">
            <a:avLst/>
          </a:prstGeom>
          <a:noFill/>
        </p:spPr>
        <p:txBody>
          <a:bodyPr wrap="square" rtlCol="0">
            <a:spAutoFit/>
          </a:bodyPr>
          <a:lstStyle/>
          <a:p>
            <a:pPr algn="ctr"/>
            <a:r>
              <a:rPr lang="en-GB" sz="4800" b="1" dirty="0"/>
              <a:t>Dementia in West Lancashire</a:t>
            </a:r>
            <a:endParaRPr lang="en-GB" sz="2400" b="1" dirty="0"/>
          </a:p>
        </p:txBody>
      </p:sp>
      <p:sp>
        <p:nvSpPr>
          <p:cNvPr id="15" name="TextBox 14"/>
          <p:cNvSpPr txBox="1"/>
          <p:nvPr/>
        </p:nvSpPr>
        <p:spPr>
          <a:xfrm>
            <a:off x="1025606" y="2212955"/>
            <a:ext cx="7218802" cy="1569660"/>
          </a:xfrm>
          <a:prstGeom prst="rect">
            <a:avLst/>
          </a:prstGeom>
          <a:noFill/>
        </p:spPr>
        <p:txBody>
          <a:bodyPr wrap="square" rtlCol="0">
            <a:spAutoFit/>
          </a:bodyPr>
          <a:lstStyle/>
          <a:p>
            <a:pPr lvl="0"/>
            <a:r>
              <a:rPr lang="en-GB" sz="2400" dirty="0"/>
              <a:t>Dementia Prevalence across the West Lancashire CCG area is 1.4%, or </a:t>
            </a:r>
            <a:r>
              <a:rPr lang="en-GB" sz="2400" b="1" dirty="0"/>
              <a:t>1,564</a:t>
            </a:r>
          </a:p>
          <a:p>
            <a:pPr lvl="0"/>
            <a:endParaRPr lang="en-GB" sz="2400" dirty="0"/>
          </a:p>
          <a:p>
            <a:pPr lvl="0"/>
            <a:r>
              <a:rPr lang="en-GB" sz="2400" dirty="0"/>
              <a:t>For those over 65 this is a total of </a:t>
            </a:r>
            <a:r>
              <a:rPr lang="en-GB" sz="2400" b="1" dirty="0"/>
              <a:t>1,483</a:t>
            </a:r>
          </a:p>
        </p:txBody>
      </p:sp>
    </p:spTree>
    <p:extLst>
      <p:ext uri="{BB962C8B-B14F-4D97-AF65-F5344CB8AC3E}">
        <p14:creationId xmlns:p14="http://schemas.microsoft.com/office/powerpoint/2010/main" val="2572131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U:\national projects\LDAA\Shared resources\North West resources\Specific areas and Region (inc Handover 2015)\Lancashire\West Lancashire\west lancashire DA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223" y="316706"/>
            <a:ext cx="2520950" cy="7953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629275"/>
            <a:ext cx="91440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New-logo-Alzheimer_Master_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0"/>
            <a:ext cx="28956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DementiaFriendly_Land_RGB.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50408" y="454993"/>
            <a:ext cx="1443183" cy="526520"/>
          </a:xfrm>
          <a:prstGeom prst="rect">
            <a:avLst/>
          </a:prstGeom>
        </p:spPr>
      </p:pic>
      <p:sp>
        <p:nvSpPr>
          <p:cNvPr id="14" name="TextBox 13"/>
          <p:cNvSpPr txBox="1"/>
          <p:nvPr/>
        </p:nvSpPr>
        <p:spPr>
          <a:xfrm>
            <a:off x="827584" y="1196752"/>
            <a:ext cx="7560840" cy="830997"/>
          </a:xfrm>
          <a:prstGeom prst="rect">
            <a:avLst/>
          </a:prstGeom>
          <a:noFill/>
        </p:spPr>
        <p:txBody>
          <a:bodyPr wrap="square" rtlCol="0">
            <a:spAutoFit/>
          </a:bodyPr>
          <a:lstStyle/>
          <a:p>
            <a:pPr algn="ctr"/>
            <a:r>
              <a:rPr lang="en-GB" sz="4800" b="1" dirty="0"/>
              <a:t>Already in West Lancashire</a:t>
            </a:r>
            <a:endParaRPr lang="en-GB" sz="2400" b="1" dirty="0"/>
          </a:p>
        </p:txBody>
      </p:sp>
      <p:sp>
        <p:nvSpPr>
          <p:cNvPr id="15" name="TextBox 14"/>
          <p:cNvSpPr txBox="1"/>
          <p:nvPr/>
        </p:nvSpPr>
        <p:spPr>
          <a:xfrm>
            <a:off x="1025606" y="2212955"/>
            <a:ext cx="7218802" cy="2677656"/>
          </a:xfrm>
          <a:prstGeom prst="rect">
            <a:avLst/>
          </a:prstGeom>
          <a:noFill/>
        </p:spPr>
        <p:txBody>
          <a:bodyPr wrap="square" rtlCol="0">
            <a:spAutoFit/>
          </a:bodyPr>
          <a:lstStyle/>
          <a:p>
            <a:pPr lvl="0" algn="ctr"/>
            <a:r>
              <a:rPr lang="en-IE" sz="2400" dirty="0"/>
              <a:t>West Lancashire </a:t>
            </a:r>
          </a:p>
          <a:p>
            <a:pPr lvl="0" algn="ctr"/>
            <a:r>
              <a:rPr lang="en-IE" sz="2400" dirty="0"/>
              <a:t>Clinical Commissioning Group </a:t>
            </a:r>
          </a:p>
          <a:p>
            <a:pPr lvl="0" algn="ctr"/>
            <a:r>
              <a:rPr lang="en-IE" sz="2400" dirty="0"/>
              <a:t>Dementia Working Group</a:t>
            </a:r>
          </a:p>
          <a:p>
            <a:pPr lvl="0" algn="ctr"/>
            <a:endParaRPr lang="en-IE" sz="2400" dirty="0"/>
          </a:p>
          <a:p>
            <a:pPr lvl="0" algn="ctr"/>
            <a:r>
              <a:rPr lang="en-IE" sz="2400" dirty="0"/>
              <a:t>Focus on clinical elements and referral pathways</a:t>
            </a:r>
          </a:p>
          <a:p>
            <a:pPr lvl="0" algn="ctr"/>
            <a:endParaRPr lang="en-IE" sz="2400" dirty="0"/>
          </a:p>
          <a:p>
            <a:pPr lvl="0" algn="ctr"/>
            <a:r>
              <a:rPr lang="en-IE" sz="2400" dirty="0"/>
              <a:t>CCG, Alzheimer’s Society, Age UK, LCFT, Home Instead</a:t>
            </a:r>
          </a:p>
        </p:txBody>
      </p:sp>
    </p:spTree>
    <p:extLst>
      <p:ext uri="{BB962C8B-B14F-4D97-AF65-F5344CB8AC3E}">
        <p14:creationId xmlns:p14="http://schemas.microsoft.com/office/powerpoint/2010/main" val="1048526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U:\national projects\LDAA\Shared resources\North West resources\Specific areas and Region (inc Handover 2015)\Lancashire\West Lancashire\west lancashire DA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223" y="316706"/>
            <a:ext cx="2520950" cy="7953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629275"/>
            <a:ext cx="91440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New-logo-Alzheimer_Master_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0"/>
            <a:ext cx="28956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DementiaFriendly_Land_RGB.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50408" y="454993"/>
            <a:ext cx="1443183" cy="526520"/>
          </a:xfrm>
          <a:prstGeom prst="rect">
            <a:avLst/>
          </a:prstGeom>
        </p:spPr>
      </p:pic>
      <p:sp>
        <p:nvSpPr>
          <p:cNvPr id="14" name="TextBox 13"/>
          <p:cNvSpPr txBox="1"/>
          <p:nvPr/>
        </p:nvSpPr>
        <p:spPr>
          <a:xfrm>
            <a:off x="827584" y="1196752"/>
            <a:ext cx="7560840" cy="830997"/>
          </a:xfrm>
          <a:prstGeom prst="rect">
            <a:avLst/>
          </a:prstGeom>
          <a:noFill/>
        </p:spPr>
        <p:txBody>
          <a:bodyPr wrap="square" rtlCol="0">
            <a:spAutoFit/>
          </a:bodyPr>
          <a:lstStyle/>
          <a:p>
            <a:pPr algn="ctr"/>
            <a:r>
              <a:rPr lang="en-GB" sz="4800" b="1" dirty="0"/>
              <a:t>Already in West Lancashire</a:t>
            </a:r>
            <a:endParaRPr lang="en-GB" sz="2400" b="1" dirty="0"/>
          </a:p>
        </p:txBody>
      </p:sp>
      <p:sp>
        <p:nvSpPr>
          <p:cNvPr id="15" name="TextBox 14"/>
          <p:cNvSpPr txBox="1"/>
          <p:nvPr/>
        </p:nvSpPr>
        <p:spPr>
          <a:xfrm>
            <a:off x="998603" y="2212955"/>
            <a:ext cx="7218802" cy="3046988"/>
          </a:xfrm>
          <a:prstGeom prst="rect">
            <a:avLst/>
          </a:prstGeom>
          <a:noFill/>
        </p:spPr>
        <p:txBody>
          <a:bodyPr wrap="square" rtlCol="0">
            <a:spAutoFit/>
          </a:bodyPr>
          <a:lstStyle/>
          <a:p>
            <a:pPr lvl="0" algn="ctr"/>
            <a:r>
              <a:rPr lang="en-IE" sz="2400" dirty="0"/>
              <a:t>West Lancashire Care Forum</a:t>
            </a:r>
          </a:p>
          <a:p>
            <a:pPr lvl="0" algn="ctr"/>
            <a:endParaRPr lang="en-IE" sz="2400" dirty="0"/>
          </a:p>
          <a:p>
            <a:pPr lvl="0" algn="ctr"/>
            <a:r>
              <a:rPr lang="en-IE" sz="2400" dirty="0"/>
              <a:t>Led by Athena Healthcare Group </a:t>
            </a:r>
            <a:br>
              <a:rPr lang="en-IE" sz="2400" dirty="0"/>
            </a:br>
            <a:r>
              <a:rPr lang="en-IE" sz="2400" dirty="0"/>
              <a:t>(who run Abbey Wood Lodge in Ormskirk)</a:t>
            </a:r>
          </a:p>
          <a:p>
            <a:pPr lvl="0" algn="ctr"/>
            <a:endParaRPr lang="en-IE" sz="2400" dirty="0"/>
          </a:p>
          <a:p>
            <a:pPr lvl="0" algn="ctr"/>
            <a:r>
              <a:rPr lang="en-IE" sz="2400" dirty="0"/>
              <a:t>Focus on ‘Friendship Days’ and running inclusive events for residents, and open to members of public, with or without a diagnosis</a:t>
            </a:r>
          </a:p>
        </p:txBody>
      </p:sp>
    </p:spTree>
    <p:extLst>
      <p:ext uri="{BB962C8B-B14F-4D97-AF65-F5344CB8AC3E}">
        <p14:creationId xmlns:p14="http://schemas.microsoft.com/office/powerpoint/2010/main" val="513467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2051" name="Picture 3" descr="H:\Profile\Desktop\Care Forum group.jpg-l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06016" y="-1"/>
            <a:ext cx="3678552" cy="274813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Profile\Desktop\Friendship days calendar.jpg-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50" y="0"/>
            <a:ext cx="640163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ational projects\LDAA\Shared resources\North West resources\Specific areas and Region (inc Handover 2015)\Lancashire\West Lancashire\20160203_13355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9948" y="2758705"/>
            <a:ext cx="2888320" cy="5134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1181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2175</TotalTime>
  <Words>1056</Words>
  <Application>Microsoft Office PowerPoint</Application>
  <PresentationFormat>On-screen Show (4:3)</PresentationFormat>
  <Paragraphs>226</Paragraphs>
  <Slides>33</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Holmes, Will</dc:creator>
  <cp:lastModifiedBy>Gareth Dowling</cp:lastModifiedBy>
  <cp:revision>139</cp:revision>
  <cp:lastPrinted>2015-11-09T14:43:32Z</cp:lastPrinted>
  <dcterms:created xsi:type="dcterms:W3CDTF">2014-10-17T09:23:46Z</dcterms:created>
  <dcterms:modified xsi:type="dcterms:W3CDTF">2017-04-24T22:22:20Z</dcterms:modified>
</cp:coreProperties>
</file>