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1"/>
  </p:notesMasterIdLst>
  <p:sldIdLst>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57" r:id="rId30"/>
  </p:sldIdLst>
  <p:sldSz cx="10688638" cy="7562850"/>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1">
          <p15:clr>
            <a:srgbClr val="A4A3A4"/>
          </p15:clr>
        </p15:guide>
        <p15:guide id="2" pos="38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an Paul (WLCCG)" initials="K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917"/>
    <a:srgbClr val="1F2A19"/>
    <a:srgbClr val="7A7F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59" d="100"/>
          <a:sy n="59" d="100"/>
        </p:scale>
        <p:origin x="893" y="72"/>
      </p:cViewPr>
      <p:guideLst>
        <p:guide orient="horz" pos="2421"/>
        <p:guide pos="38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23T09:45:02.024"/>
    </inkml:context>
    <inkml:brush xml:id="br0">
      <inkml:brushProperty name="width" value="0.21167" units="cm"/>
      <inkml:brushProperty name="height" value="0.21167" units="cm"/>
      <inkml:brushProperty name="color" value="#ED1C24"/>
      <inkml:brushProperty name="ignorePressure" value="1"/>
    </inkml:brush>
  </inkml:definitions>
  <inkml:trace contextRef="#ctx0" brushRef="#br0">15755 8546,'0'-6,"7"-2,8 6,9 10,7 2,-2 6,1 1,-6 2,1-1,-4-16,-6-19,-4-19,-7-9,-2-2,-1 1,-8 7,-10 12,-8 4,-6 6,1 0,0 4,5-3,6-4,8-5,4-3,-2 3,-8 6,0-1,3-1,11 2,5 10,9 7,3 9,6 4,6 0,4 3,6 0,-5 4,-2-3,3-2,2-5,1-2,-4-9,-3-10,3-2,-6 7,1 5,2 9,-4 8,-5 9,-8 6,-4 3,-3 2,-4 1,6-4,3-3,4-6,3-1,3-5,-2 2,4-3,6-3,2-4,6-3,1-3,3-2,-1 0,2-1,0 0,0-1,-6 8,-5 2,2-1,-4 4,-3 2,5-5,-6 6,-6 4,2 0,-3 2,-4 4,-4-3</inkml:trace>
  <inkml:trace contextRef="#ctx0" brushRef="#br0" timeOffset="-46866">17156 8648,'-7'-6,"-8"-8,-8-7,-8 0,3-2,5-3,0 3,-2 4,-4 7,-4 5,-3 4,-1 2,-2 1,6 6,2 3,-1 0,0-2,-3-2,5-8,2-8,4-10,1 0,3-2,1-5,-6-1,-3-1,-5-3,4-2,0 1,5-1,0 7,4 1,4 0,1 5,-5 6,0-1,-2 4,-4 2,-5 5,-2 3,-5 1,7-4,0-1,0 0,-2 1,-3-2,1-2,-3 1,5-3,3 1,-1 1,-1 3,4-4,8-4,-1-2,-2 5,3-5,-3 4,-4 2,11 3,6 4</inkml:trace>
  <inkml:trace contextRef="#ctx0" brushRef="#br0" timeOffset="-11314">16183 8716,'0'-6,"-7"-8,-8-13,-8-13,-8-23,-4-12,3-17,7-10,1 8,5 12,6 27,19 34,12 37,20 30,8 22,4 17,-2 7,0 3,-3-6,-8-15,-11-14,-10-22,-7-29,-7-23,-2-24,-1-20,0-10,-1 1,0 5,1 13</inkml:trace>
  <inkml:trace contextRef="#ctx0" brushRef="#br0" timeOffset="1951">16994 8789,'10'0,"13"0,2-7,-2-14,-6-10,-5-9,-5-6,-14 4,-15 19,-14 12,-11 9,-7 4,6 2</inkml:trace>
  <inkml:trace contextRef="#ctx0" brushRef="#br0" timeOffset="257500">15715 8026</inkml:trace>
  <inkml:trace contextRef="#ctx0" brushRef="#br0" timeOffset="402681">15912 8066,'0'-7,"-7"-2,-8 1,-10 1,-6 3,-4 0,3 2</inkml:trace>
  <inkml:trace contextRef="#ctx0" brushRef="#br0" timeOffset="405150">16106 8106,'-7'0,"-8"0,-8 0,-8 0,-5 0,-3 0,-1 0,0 0,6 0</inkml:trace>
  <inkml:trace contextRef="#ctx0" brushRef="#br0" timeOffset="406541">15867 8078,'-9'0,"-14"-10,-13-3,0 0</inkml:trace>
  <inkml:trace contextRef="#ctx0" brushRef="#br0" timeOffset="409854">15601 8149,'0'-10,"9"-4,4-9,9-1,1-6,-3 3</inkml:trace>
  <inkml:trace contextRef="#ctx0" brushRef="#br0" timeOffset="411057">15601 8034,'0'-10,"0"-2</inkml:trace>
  <inkml:trace contextRef="#ctx0" brushRef="#br0" timeOffset="411542">15601 7989</inkml:trace>
  <inkml:trace contextRef="#ctx0" brushRef="#br0" timeOffset="411917">15601 7989</inkml:trace>
  <inkml:trace contextRef="#ctx0" brushRef="#br0" timeOffset="412214">15601 7989</inkml:trace>
  <inkml:trace contextRef="#ctx0" brushRef="#br0" timeOffset="412636">15601 7989</inkml:trace>
  <inkml:trace contextRef="#ctx0" brushRef="#br0" timeOffset="412432">15601 7989</inkml:trace>
  <inkml:trace contextRef="#ctx0" brushRef="#br0" timeOffset="439420">15832 8183</inkml:trace>
  <inkml:trace contextRef="#ctx0" brushRef="#br0" timeOffset="73154">15201 8785,'-10'0,"-3"9,-10 3,10 1,6-13,15-14,6-16,0-12,-1 12,-15 11,-5 16,-12 11,-2 12,-9 3,3 7,3 7,-2-2,2 2,16-5,9-18,15-10,13-8,13 0,-1 7,-8 4</inkml:trace>
  <inkml:trace contextRef="#ctx0" brushRef="#br0" timeOffset="442936">15016 8999</inkml:trace>
  <inkml:trace contextRef="#ctx0" brushRef="#br0" timeOffset="418402">15056 9039</inkml:trace>
  <inkml:trace contextRef="#ctx0" brushRef="#br0" timeOffset="420590">15056 9078</inkml:trace>
  <inkml:trace contextRef="#ctx0" brushRef="#br0" timeOffset="183159">15093 9046,'0'-9,"0"-5</inkml:trace>
  <inkml:trace contextRef="#ctx0" brushRef="#br0" timeOffset="254156">15521 8845</inkml:trace>
  <inkml:trace contextRef="#ctx0" brushRef="#br0" timeOffset="255453">15561 8650</inkml:trace>
  <inkml:trace contextRef="#ctx0" brushRef="#br0" timeOffset="75811">15250 8871,'0'10,"0"11,0 13,0-10,0-17,0-19,0-19,0-12,0 2</inkml:trace>
  <inkml:trace contextRef="#ctx0" brushRef="#br0" timeOffset="70107">15601 8716,'-7'0,"-9"0,-8 0,-7 0,-4 0,3 6,8 7,6-3,16-10,5-12,12-2,5-2,11 5,5 4,-11 1,-16 3,-16 3,-14 0,-8 0,-2 8,6-7,7-7,7-9,11-3,6-4,9 1,-6 11,-10 13,-4 13,-10 9,-7 7,-1 5,-3-5,3-2,5 1,7-11,3-15,5-15,2-12,9-2,0 9,10 14,-1 6</inkml:trace>
  <inkml:trace contextRef="#ctx0" brushRef="#br0" timeOffset="158171">15250 9169,'0'-10,"0"-14,0-12,0-10,0-7,10 5,12 10,3 24,-2 12</inkml:trace>
  <inkml:trace contextRef="#ctx0" brushRef="#br0" timeOffset="161688">15327 9116,'0'-10,"10"-3,3-10,0-10,7-1,0-3,-3-5,-5 3</inkml:trace>
  <inkml:trace contextRef="#ctx0" brushRef="#br0" timeOffset="177862">15521 8534</inkml:trace>
  <inkml:trace contextRef="#ctx0" brushRef="#br0" timeOffset="165453">15521 8767</inkml:trace>
  <inkml:trace contextRef="#ctx0" brushRef="#br0" timeOffset="421434">15133 9039</inkml:trace>
  <inkml:trace contextRef="#ctx0" brushRef="#br0" timeOffset="441014">15521 8813,'0'-10,"0"-2</inkml:trace>
  <inkml:trace contextRef="#ctx0" brushRef="#br0" timeOffset="444733">15367 8688</inkml:trace>
  <inkml:trace contextRef="#ctx0" brushRef="#br0" timeOffset="81093">15601 8788,'6'0,"2"-6,7-2,7-1,7 3,-9 1,-15 2,-12 2,-14 1,-4 5,-2 4,-4 0,-4-2,4 4,2 0,4 4,0 0,6-8,11-7,13-2,9-8,6-1,-1-6,5 1,-2 1</inkml:trace>
  <inkml:trace contextRef="#ctx0" brushRef="#br0" timeOffset="146108">15989 9273</inkml:trace>
  <inkml:trace contextRef="#ctx0" brushRef="#br0" timeOffset="22711">15989 8770,'0'-10,"0"-11,0-5</inkml:trace>
  <inkml:trace contextRef="#ctx0" brushRef="#br0" timeOffset="274549">15957 8999,'-10'0,"-2"0</inkml:trace>
  <inkml:trace contextRef="#ctx0" brushRef="#br0" timeOffset="22477">15989 9155,'-7'0,"-15"0,-4-7,-4-1,-4 2,4-8,8-4,0-2,-3 4,3-1,-1 0,-3 6,-4 3,2-3,1 0,-2 2,3 9,6-2,14 0,7-7,10-1,12 0,-1-3,4 0,4 2,3 4,3 2,2 3,0-1,2 3,0 1,0 1,-1-2,1 0,-1 1,0-1,-13 0,-19 0,-15 0,-14 0,-3-7,2-8,-1-1,3-5,0-4,2-5,5-3,4-2,5-2,3 0,1-2,2 2,-7 6,-9 9,-1 1,-6-2,2-3,4-4,-1 4,1 13,3 13,5 15,-4 3,-5-1,-8-2,1-12,12-5,13-3,14-6,5-7,-2 4,-10 12,-14 12,-11 5,-3 5,-6 0,3 3,-1 4,8-4,15-5,15-12,10-7,8-9,5-3,4 1,-12 1,-19 4,-16 8,-15 13,-10 0,0 7,1-1,-5-5,13-3,17-10,14-8,13-7,10-7,5-2,4 4,-6 10,-8 15,-16 4,-10 8,-11 0,-4 3,-7-2,1 0,-3 0,8-12,15-7,7-10,1-8,7-4,2-2,3 1,-3-1,5 2,-3 14,-11 5,-6 10,-12 11,-2 7,0-7,8-5,13-13,10-6,3-9,3-1,5 1,-3 10,0 5,-2 9,-2 2,-3 7,-6 5,-12-1,-4 1,-11 4,-3-4</inkml:trace>
  <inkml:trace contextRef="#ctx0" brushRef="#br0" timeOffset="164220">15521 8999</inkml:trace>
  <inkml:trace contextRef="#ctx0" brushRef="#br0" timeOffset="128777">15949 9039,'-7'0,"-7"0,-4-7,-2-2,-8 0,3-4,-1 0,-2 2,-6 2,6-2,7-1</inkml:trace>
  <inkml:trace contextRef="#ctx0" brushRef="#br0" timeOffset="151859">15678 9156</inkml:trace>
  <inkml:trace contextRef="#ctx0" brushRef="#br0" timeOffset="149561">15795 9233</inkml:trace>
  <inkml:trace contextRef="#ctx0" brushRef="#br0" timeOffset="239451">15872 9233,'-7'0,"-8"-7,-2-7,2-10,-3-1,-5 5,-6 5,-4 6,3-3,7-4,1-2,-2 2,-5 7,-2 2,3-4,6-7,7 2</inkml:trace>
  <inkml:trace contextRef="#ctx0" brushRef="#br0" timeOffset="358624">15521 8611,'7'0,"2"-7,6-2,2-6,2-1,-1-3,4 1,3 2,6 7,-4 2</inkml:trace>
  <inkml:trace contextRef="#ctx0" brushRef="#br0" timeOffset="360781">15484 8845,'6'0,"2"-7,7-2,1-6,-3-7,4-7,4-4,1-4,0 4,5 2,5 0,2 4,-4 7</inkml:trace>
  <inkml:trace contextRef="#ctx0" brushRef="#br0" timeOffset="142092">16066 9389,'0'0</inkml:trace>
  <inkml:trace contextRef="#ctx0" brushRef="#br0" timeOffset="174549">16143 8534</inkml:trace>
  <inkml:trace contextRef="#ctx0" brushRef="#br0" timeOffset="229153">16143 8571</inkml:trace>
  <inkml:trace contextRef="#ctx0" brushRef="#br0" timeOffset="138466">16029 9233,'0'0</inkml:trace>
  <inkml:trace contextRef="#ctx0" brushRef="#br0" timeOffset="125261">15715 8805,'7'0,"8"0,3 6,-3 10,-2 8,1 0,6-4,-2-12,6-8,-5-10,-2-10,-14-7,-11-1,-13 6,-9 7,0-3,0 4,10 4,17 2,14 4,12 2,9 1,6 2,3-1,2 2,-2-1,0-1,0 6,-8 10,-2 1,0 5,1 5,9-3,3 3,2-5,-15-5,-18-6,-18-11,-15-13,-17-2,-3-8,-8-5,-1 1,-1 8,4 4,8 13,11 12,10 12,15 16,13 13,20 26,2 13,4-10,-5-11,-1-12,-5-20,-9-25,-5-20,-6-15,-4-11,-2 1</inkml:trace>
  <inkml:trace contextRef="#ctx0" brushRef="#br0" timeOffset="63653">15133 8751,'0'-7,"6"-1,2-5,8-2,-1-4,5 1,-1-1,2 1,-2-3,-4 10,1 5,6 5,5 2,-3-5,-4-8,-12-4,-8-2,2-1,1-2,8 2,7 5,8 4,5 4,7 3,-6-5,-8-6,-7-7,-6-6,-7-7,4 6,6 5,3 1,2 4,7 6,-10 3,-6 11,-5 11,-3 11,-3 4,0 7,-1 2,7-5,9-1,11-7,4 0,7-6,2-4,2-5,1-6,0 0,-2-3,1 0,0-3,-7-3,-10-10,-7-6,-15-1,-12 3,-7 0,-4 4,-7 3,-4 5,-3 4,-3 1,-1 2,7 8,8 8,8 8,9 7,3 3,12-2,9-8,10-6,6-8,4-5,4-3,-6-6,-9-12,-7-6,-15-1,-14 4,-12 6,-8 4,-6 5,4 10,0 2,6 8,2 0,4 5,5 5,6 4,5 4,-4-4,-6-7,-1-8</inkml:trace>
  <inkml:trace contextRef="#ctx0" brushRef="#br0" timeOffset="250656">16223 8650</inkml:trace>
  <inkml:trace contextRef="#ctx0" brushRef="#br0" timeOffset="169017">16183 8882</inkml:trace>
  <inkml:trace contextRef="#ctx0" brushRef="#br0" timeOffset="191378">16183 9544</inkml:trace>
  <inkml:trace contextRef="#ctx0" brushRef="#br0" timeOffset="231622">16417 8454</inkml:trace>
  <inkml:trace contextRef="#ctx0" brushRef="#br0" timeOffset="355655">16029 8845,'0'-7,"0"-8,0-10,0 8,0 12,0 22,0 11,0 12,0-11,0-15,0-17,0-15,0-10,-7 11,-2 16,1 16,1 11,2 7,2 5,-6-3,0-1,2-1,0-12,1-22,4-18,1-13,0-8,2-3,-1 0,0 12,0 19,0 18,1 15,-1-3,0-11,0-14,0-12,0-9,0-6,7 1,2 1,6-1,1 5</inkml:trace>
  <inkml:trace contextRef="#ctx0" brushRef="#br0" timeOffset="359875">15521 8688,'7'0,"8"0,3-7,4 0,-1-8,1-1,4 4,-1-6,0 3,-4 2</inkml:trace>
  <inkml:trace contextRef="#ctx0" brushRef="#br0" timeOffset="372892">15678 8882</inkml:trace>
  <inkml:trace contextRef="#ctx0" brushRef="#br0" timeOffset="131950">16688 8688,'-6'0,"-9"0,-9 0,-6 0,-5 0,-4 0,0 0,4 7,3 1,7 1</inkml:trace>
  <inkml:trace contextRef="#ctx0" brushRef="#br0" timeOffset="249156">16457 8534</inkml:trace>
  <inkml:trace contextRef="#ctx0" brushRef="#br0" timeOffset="27431">16651 8788,'-7'0,"-8"0,-10 0,-6 0,-4 0,-2 0,4 7,14-6,18-6,21-12,15-7,7-6,-3-5,-1 4,-2 6,-12 10,-18 6,-16 4,-13 10,-9 10,-5 2,-4-1,5 2,3-1,-1-4,0-4,-1-3,-2-3,5-9,10-9,13-3,9-3,11 1,12 5,6 4,-1-2,3 1,-6 8,-13 6,-15 10,-14 0,-4 5,-4 1,-6 3,-4-2,-2 2,-1-4,-2-2,14 0,16-2,11 4,12-2,10-2,8-5,6-2,2-5,1 1,2-9,-1-1,-7 5,-16 11,-18 3,-15 0,-12-2,-8-2,-4-3,3 5,2 1,8 4,13-1,17-6,14-7,9-8,8-11,-1-6,-2 0,2 4,1 6,-5 0,-1 2,-13 2,-15-1,-14-1,-6-2,-5 0,1 2</inkml:trace>
  <inkml:trace contextRef="#ctx0" brushRef="#br0" timeOffset="53558">16728 8971,'-7'0,"-2"6,-6 3,0 5,-5 0,2 5,-4-1,-3-4,-5-5,-4-2,-4-4,14-2,8-8,16-1,13-8,11 1,1-4,5 1,1 4,-9 4,-15 3,-24 11,-7 9,-14 9,-6 9,-3 2,7 5,4-7,0-6,1-9,6-13,8-12,7-13,14-2,4-2,12 2,-7 5,-9 7,-14 4,-8 5,-9 2,-5 1,-4 1,0 0,5-5,17-4,10-5,13-2,13 3,10 3,-7 3,-14 2,-13 9,-14 2,-9 2,6-8,8-11,6-8,11-3,12 2,11 7,-1 2</inkml:trace>
  <inkml:trace contextRef="#ctx0" brushRef="#br0" timeOffset="424387">16183 9310</inkml:trace>
  <inkml:trace contextRef="#ctx0" brushRef="#br0" timeOffset="426606">16260 9195</inkml:trace>
  <inkml:trace contextRef="#ctx0" brushRef="#br0" timeOffset="428372">16143 9389</inkml:trace>
  <inkml:trace contextRef="#ctx0" brushRef="#br0" timeOffset="446452">15989 9156</inkml:trace>
  <inkml:trace contextRef="#ctx0" brushRef="#br0" timeOffset="87812">16806 8899,'0'-6,"0"-9,0-7,0-8,7 3,2-1,6-2,2-2,3 4,-9 14,-11 15,-14 13,-3 12,-8 0,3 3,-2-5,-4-5,3 0,-1-4,4 3,-1-2,-3-5,3-8,11-7,8-8,13-2,3-5,7 1,6-3,6 3,-9 9,-7 13,-14 7,-14 0,-12 5,1 7,-5 5,4 4,-1-4,4-12,6-16,6-14,5-10,-5-1,1 8,-5 10,-1 10,-4 6,2 6,-4 2,2 4,4-8,5-12,11-7,4-8,10-2,7 2,8 2,-10 6,-12 1,-16 3,-6 9,-8 0,1 8,-3 0,-5 5,-3 4,10-1,16-5,9-11,9-9,4-7,5-5,7 1,4 3,3 2,-3 4</inkml:trace>
  <inkml:trace contextRef="#ctx0" brushRef="#br0" timeOffset="92657">16260 9427,'0'-9,"0"-12,10-4,14-5,12 0,10 7,-3-2,2-6,-7-8,-11 4</inkml:trace>
  <inkml:trace contextRef="#ctx0" brushRef="#br0" timeOffset="112713">16377 9427,'0'-7,"7"0,2-8,6-1,2-4,2 1,6-2,6 2,-4-3,-6-3,-7-5,2 4,-3 5</inkml:trace>
  <inkml:trace contextRef="#ctx0" brushRef="#br0" timeOffset="188581">16300 9506</inkml:trace>
  <inkml:trace contextRef="#ctx0" brushRef="#br0" timeOffset="203567">16494 9078</inkml:trace>
  <inkml:trace contextRef="#ctx0" brushRef="#br0" timeOffset="242858">16651 9078</inkml:trace>
  <inkml:trace contextRef="#ctx0" brushRef="#br0" timeOffset="246155">16728 8688</inkml:trace>
  <inkml:trace contextRef="#ctx0" brushRef="#br0" timeOffset="265720">16340 9506,'0'-6,"6"-3,9 0,2-4,-1-7,1-1,6 5,0-3,-7-5,4 3,-4-3,3 3,-2-2,-4-1,2 0,0 13,2 7,0-1,-4-8,-11-1,-10-3,-8-9,2-3,2-6,3-2,4-2,2 6</inkml:trace>
  <inkml:trace contextRef="#ctx0" brushRef="#br0" timeOffset="271908">16377 8961,'-7'0,"-8"0,-9 0,-6 0,-5 0,-4 0,-1 0,-7 0,-3 0,-5-6,13-3,20 0,21 2,16 2,13 3,8 0,12 2,10 0,3 0,-4 0,-4 0,-4 0,-5 1,-2-1,-2 0,-2 0,0 0,0 0,-13 0,-18 0,-17 0,-12 0,-10 0,-5-7,3-8,1-2,-2 2,1 4,-2 3,5-3,1 0,6-5,2 1,2-5,7-4,-3 1,2-3,-3-1,1-5,-3 3,1 2,11 3,12 8,7 11,7 8,8 9,3 3,7 0,-5 2,-1 0,1-4,7-4,12 4,10-2,7 5,0-1,-6-2,-20-4,-24-3,-20-3,-18-2,-13-1,-11 0,-8-1,0 1,2-1,10-7,17-1,20 0,18 3,11 1,9 2,5 1,2 2,1 0,-1 0,0 0,-1-6,-8-9,-16-2,-17-4,-15 0,-13 5,-6 5,-6 3,-2 5,-1 1,-5 2,-2 1,2 0,0 0,11 7,17 0,19 8,9 7,10 6,9-3,6 16,4 12,3 26,-7 2,-6-2,-11-11,-12-16,-15-16,-13-16,-1-18,-3-10,4-8,-1-11,-4 1,4-4,-1 5,4 13,7 13,10 9,15 0,5 0</inkml:trace>
  <inkml:trace contextRef="#ctx0" brushRef="#br0" timeOffset="345230">16611 8922,'10'0,"3"0</inkml:trace>
  <inkml:trace contextRef="#ctx0" brushRef="#br0" timeOffset="368642">16651 8961</inkml:trace>
  <inkml:trace contextRef="#ctx0" brushRef="#br0" timeOffset="98860">16885 9078,'0'-6,"0"-10,-7-1,-10 1,-6 4,-8 6,3-6,3-5,10-9,12 3,13 3,12 7,8 4,7 10,-5 14,-11 2,-12-8,-7-11,-3-13,-3-11,8 1,8 9,3 15,-1 15,-3 10,-4-4,-2-14,-3-12,-1-14,6-2,0 9,1 13,-1 13,-3 11,-2-5,1-13,-3-13,0-12,0-11,-7 2,-3 11,-5 8,-2 12,-3 7,3 1</inkml:trace>
  <inkml:trace contextRef="#ctx0" brushRef="#br0" timeOffset="115526">16611 9213,'10'0,"13"0,2-10,9-3,-5-10,7-1,3-5,-2-9,-10 3</inkml:trace>
  <inkml:trace contextRef="#ctx0" brushRef="#br0" timeOffset="171673">16768 8611</inkml:trace>
  <inkml:trace contextRef="#ctx0" brushRef="#br0" timeOffset="195894">16845 9195</inkml:trace>
  <inkml:trace contextRef="#ctx0" brushRef="#br0" timeOffset="347668">16962 8688</inkml:trace>
  <inkml:trace contextRef="#ctx0" brushRef="#br0" timeOffset="348996">16688 9078</inkml:trace>
  <inkml:trace contextRef="#ctx0" brushRef="#br0" timeOffset="366501">16962 8688</inkml:trace>
  <inkml:trace contextRef="#ctx0" brushRef="#br0" timeOffset="367547">16768 8922</inkml:trace>
  <inkml:trace contextRef="#ctx0" brushRef="#br0" timeOffset="425559">16768 9039</inkml:trace>
  <inkml:trace contextRef="#ctx0" brushRef="#br0" timeOffset="430951">16805 9156</inkml:trace>
  <inkml:trace contextRef="#ctx0" brushRef="#br0" timeOffset="431903">16922 9078</inkml:trace>
  <inkml:trace contextRef="#ctx0" brushRef="#br0" timeOffset="435060">16922 8611</inkml:trace>
  <inkml:trace contextRef="#ctx0" brushRef="#br0" timeOffset="449062">17001 8650</inkml:trace>
  <inkml:trace contextRef="#ctx0" brushRef="#br0" timeOffset="451156">16805 9116</inkml:trace>
  <inkml:trace contextRef="#ctx0" brushRef="#br0" timeOffset="196660">16962 9124,'0'-10,"0"-2</inkml:trace>
  <inkml:trace contextRef="#ctx0" brushRef="#br0" timeOffset="197129">16962 9039</inkml:trace>
  <inkml:trace contextRef="#ctx0" brushRef="#br0" timeOffset="197489">16962 9039</inkml:trace>
  <inkml:trace contextRef="#ctx0" brushRef="#br0" timeOffset="200145">16962 9273</inkml:trace>
  <inkml:trace contextRef="#ctx0" brushRef="#br0" timeOffset="364813">17039 8767</inkml:trace>
  <inkml:trace contextRef="#ctx0" brushRef="#br0" timeOffset="202239">17039 8999</inkml:trace>
  <inkml:trace contextRef="#ctx0" brushRef="#br0" timeOffset="201364">17039 9233</inkml:trace>
  <inkml:trace contextRef="#ctx0" brushRef="#br0" timeOffset="193926">17079 9039</inkml:trace>
  <inkml:trace contextRef="#ctx0" brushRef="#br0" timeOffset="194972">17079 9156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27T08:17:43.978"/>
    </inkml:context>
    <inkml:brush xml:id="br0">
      <inkml:brushProperty name="width" value="0.14111" units="cm"/>
      <inkml:brushProperty name="height" value="0.14111" units="cm"/>
      <inkml:brushProperty name="color" value="#C00000"/>
      <inkml:brushProperty name="ignorePressure" value="1"/>
    </inkml:brush>
  </inkml:definitions>
  <inkml:trace contextRef="#ctx0" brushRef="#br0">11967 6131,'0'5,"4"6,4 7,3 1,1-1,3 5,-1 2,-4 1,3 2,-2 1,-2 0,-4 0,-6-5,-4 0,0-1,-6-5,1 1,-4-3,1 0,-3-3,-2 3,0 1,-1 1,4 0,-3-3,5 2,-4-3,4 2,3 2,3 4,-2-3,-4 2,-6-4,1 0,-1-1,-2-6,-3-3,-2-3,-2-3,-1 5,1 5,-2 6,1 5,0 3,0 4,5 0,12-4,6-2,12-4,2 0,-3-5,-4 2,-1 1,-1 4,-6 3,1 3,3-4,8-5,4-2,5-3,-1 2,-1 1,-3 6,-5 2,0 2,2-3,7-5,3-7,2 1,0-2,5-2,1-4,-3 4,-5 4,-5 6,-4 5,-4 2,3-2,5-5,1-10,-2-13,3-4,-2-6,3 0,4 1,3 5,-1-3,1 2,1 3,2 0,2 5,1 0,2 2,-6 4,0 4,-4 4,-7 4,-4 7,2-4,2-2,5-6,5-3,5-5,-1-2,-1 4,-8 6,1 1,-5 2,1 1,4-4,3-2,2-4,-2 2,-3 6,-3 0,-1 2,1 0,-3 1,2-2,0 3,0-4,-1 3,3-2,-3 1,2-1,0 1,0-2,-2 3,3-2,1-4,5 2,3-1,2-3,1-3,2-2,-2-1,2-2,-6-5,0-1,-1-1,-5-3,2-5,-4-6,-1 2,-2-1,-2-3,-4-1,2 3,4 4,5 6,4 6,3 2,3 3,0 0,-2-5,-3 0,1-5,-4-7,-6-4,1 1,0 5,1-2,0 4,3 3,-1 8,0 5,-1 7,-1 1,3 0,3-3,4-7,0-10,2-2,-4-4,-1-1,0 3,1 0,3 1,-1-3,-3-2,0 1,-6-2,-5-3,2 2,1 1,-1-4,-2-1,-9 2,-6 1,0-2,-6 2,-6 2,-6 1,-3 6,2-2,0 3,3-3,0 0,4 0,4-4,8-1,11 5,9 4,5 2,4 5,4 0,0-3,-4-6,-2 0,1-4,-1-5,-3-2,-5-4,-11 2,-6 2,-7 4,-8 4,-7 7,3-3,-3 1,-1 3,0 1,-4 3,1 0,4-3,-1-1,7-5,4-5,-1 0,4-1,-2 0,0 1,-2 0,1 0,-2 1,-3 0,-5 2,-1 3,-2 3,-3 3,-1 3,1 0,0 1,-1 1,0-1,2 1,3 4,3 2,0-2,2-4,6-9,5-8,4-5,-2 0,-4 4,-7 6,-4 2,-2 6,-5 1,6-3,5-6,7-6,3-6,0 3,0-2,-3 5,-4 3,-1 1,0 1,0-1,-1 1,-3 2,-2 3,-3 4,2-4,1-1,5-2,-1-1,-2 2,4-4,-2 2,3-2,-2 1,3-2,-2-1,3 0,-1 1,-5 4,-3 2,-2 3,-4 3,1 2,-3 0,1 0,-1-4,5-6,3-2,4-4,1 1,-3 4,-1 2,-3 5,3-4,-1 0,5-3,-2-1,1 3,-5 3,-2 1,-1 3,4 5,4 9,7 6,9 1,11-4,2-4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3667A-15C5-474D-969B-37CEB016BDB0}" type="datetimeFigureOut">
              <a:rPr lang="en-GB" smtClean="0"/>
              <a:t>24/04/2017</a:t>
            </a:fld>
            <a:endParaRPr lang="en-GB" dirty="0"/>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C6643-02C4-4620-BC45-7963D2F696E6}" type="slidenum">
              <a:rPr lang="en-GB" smtClean="0"/>
              <a:t>‹#›</a:t>
            </a:fld>
            <a:endParaRPr lang="en-GB" dirty="0"/>
          </a:p>
        </p:txBody>
      </p:sp>
    </p:spTree>
    <p:extLst>
      <p:ext uri="{BB962C8B-B14F-4D97-AF65-F5344CB8AC3E}">
        <p14:creationId xmlns:p14="http://schemas.microsoft.com/office/powerpoint/2010/main" val="155853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557C7E-5627-4042-8DDB-D2F57CFB639F}" type="slidenum">
              <a:rPr lang="en-GB" smtClean="0"/>
              <a:pPr/>
              <a:t>1</a:t>
            </a:fld>
            <a:endParaRPr lang="en-GB" dirty="0"/>
          </a:p>
        </p:txBody>
      </p:sp>
    </p:spTree>
    <p:extLst>
      <p:ext uri="{BB962C8B-B14F-4D97-AF65-F5344CB8AC3E}">
        <p14:creationId xmlns:p14="http://schemas.microsoft.com/office/powerpoint/2010/main" val="102138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Primary care co-commissioning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CCG has now been granted level 3 co-commissioning, which means we take over the commissioning of local GP practices from NHS England as of 1 April 2017.  This has full support of the CCG’s membership of GP practices and will bring West Lancashire CCG in line with other CCGs in Lancashire and many others across the country.   To avoid any conflict of interest, a new delegated primary care committee has been established, which no local GPs cannot vote on.   At the end of the financial year, we also welcome a new lay member, Steve Gross, to focus on primary care who will be crucial to this area of work. </a:t>
            </a:r>
          </a:p>
          <a:p>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13</a:t>
            </a:fld>
            <a:endParaRPr lang="en-GB" dirty="0"/>
          </a:p>
        </p:txBody>
      </p:sp>
    </p:spTree>
    <p:extLst>
      <p:ext uri="{BB962C8B-B14F-4D97-AF65-F5344CB8AC3E}">
        <p14:creationId xmlns:p14="http://schemas.microsoft.com/office/powerpoint/2010/main" val="249694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Extended hours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introduced extended hours in November 2016.  This new pilot is a result of NHS England’s General Practice Forward View, which is a national guide for primary care services over the next five years. Within the guide, it states that GP access in England is to be improved to provide greater GP access to the population at evenings and weekends within the next five years.  Local residents can now (accurate as of Spring 2017) see a GP on Thursday and Friday evenings from 6.30pm – 8pm at West Lancashire Health Centre in Ormskirk; on Saturdays from 10am – 4pm and Sundays from 10am to 2pm at the Sandy Lane Health Centre in Skelmersdale.   Patients can make an appointment to see an extended hours GP, simply by contacting their normal GP surgery.  The extended hours continue to be highlighted within our ongoing Examine Your Options campaign which highlights what health services are available to patients and how they access them.</a:t>
            </a:r>
          </a:p>
          <a:p>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14</a:t>
            </a:fld>
            <a:endParaRPr lang="en-GB" dirty="0"/>
          </a:p>
        </p:txBody>
      </p:sp>
    </p:spTree>
    <p:extLst>
      <p:ext uri="{BB962C8B-B14F-4D97-AF65-F5344CB8AC3E}">
        <p14:creationId xmlns:p14="http://schemas.microsoft.com/office/powerpoint/2010/main" val="54556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was no joined up West Lancashire forum for these PPGs to work together.  Now there is!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CCG will chair initial meetings and then patient group will run itself and manage own agenda items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Thank you to Hall Green Surgery PPG who has been fundamental to this work</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1" kern="1200" dirty="0">
                <a:solidFill>
                  <a:schemeClr val="tx1"/>
                </a:solidFill>
                <a:effectLst/>
                <a:latin typeface="+mn-lt"/>
                <a:ea typeface="+mn-ea"/>
                <a:cs typeface="+mn-cs"/>
              </a:rPr>
              <a:t>Patient Participation Group (PPG)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were approached by a proactive Patient Participation Group (PPG) in our area with a request to help them work across the county with other patient groups associated with GP practices.  At the time, there was no vehicle to do this.  We saw an opportunity to create a clear link between the practices PPGs.    We invited every GP practice to nominate a practice member of staff and member of their PPG to attend a meeting to discuss how these groups could work together.  In January 2017 the group came together for their first meeting, with further ones scheduled for later in the year.  The group will be run by the patients, with attendance from Healthwatch and the CCG.  Lay member for patient and public involvement, Greg Mitten, has offered to chair the initial meetings until the group agrees its own arrangements.   This group will not only help by sharing learning with each other, it will also encourage further participation in their own practice and the wider NHS across the health economy. </a:t>
            </a:r>
          </a:p>
          <a:p>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15</a:t>
            </a:fld>
            <a:endParaRPr lang="en-GB" dirty="0"/>
          </a:p>
        </p:txBody>
      </p:sp>
    </p:spTree>
    <p:extLst>
      <p:ext uri="{BB962C8B-B14F-4D97-AF65-F5344CB8AC3E}">
        <p14:creationId xmlns:p14="http://schemas.microsoft.com/office/powerpoint/2010/main" val="248112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Paramedic and Occupational Therapist on the Car who can assess the faller and complete falls assessments and provide equipment to help keep people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aim of the Car is to avoid unnecessary journeys to A&amp;E and aims to provide assessments and support at home instead.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Pilot has been running for 2 months and results show that 62% of people stayed at home, compared with 40% before the pilot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Falls car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year, to help ease winter pressures, we started running a falls car pilot in partnership with NWAS (North West Ambulance Service) and Southport and Ormskirk Hospital NHS Trust.  This car is staffed by a paramedic and occupational therapist and has specialist lifting equipment. The car responds quickly to patients that have fallen and provides assessment of future falls risk, equipment and referral to other services at the scene, as appropriate.  Similar cars being used in other areas of Lancashire have allowed patients to stay at home and have prevented admissions to hospital for patients with no significant injuries.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16</a:t>
            </a:fld>
            <a:endParaRPr lang="en-GB" dirty="0"/>
          </a:p>
        </p:txBody>
      </p:sp>
    </p:spTree>
    <p:extLst>
      <p:ext uri="{BB962C8B-B14F-4D97-AF65-F5344CB8AC3E}">
        <p14:creationId xmlns:p14="http://schemas.microsoft.com/office/powerpoint/2010/main" val="426651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Please note - we have spoken to third sector at CVS events about this many times so it shouldn’t be new to the audience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CCG’s vision for joined up care, known as Building for the Future, aims to help everyone - especially the older population and those living with long-term conditions - be in more control of their own health, have better access to health services and receive co-ordinated support tailored to their own personal needs.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process is about transforming care locally and is a major positive step forward for West Lancashire.  The aim is to develop and enhance community and local walk-in and out of hour’s services, helping to prevent avoidable acute hospital attendance, relieving pressure on such a vital resource. We will continue to enable and support the local hospital to do what it does best, in addressing the needs of those residents who need acute and specialist care. Our local hospital will continue to be a major part of local health services and will remain integral as we move towards achieving our vision for joined up care.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National procurement legislation requires CCGs to enable all NHS and independent sectors providers to compete.  Only those bidders that are successful following evaluation against set criteria can proceed to the next stage of the process.  All bidders are treated fairly and transparently to ensure we secure the best provider possible for the benefit of our patients.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Staff will be TUPE’d across on existing NHS terms and conditions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53260A-26B2-4E28-8F67-7C3B3F66E4CB}" type="slidenum">
              <a:rPr lang="en-GB" smtClean="0"/>
              <a:t>17</a:t>
            </a:fld>
            <a:endParaRPr lang="en-GB" dirty="0"/>
          </a:p>
        </p:txBody>
      </p:sp>
    </p:spTree>
    <p:extLst>
      <p:ext uri="{BB962C8B-B14F-4D97-AF65-F5344CB8AC3E}">
        <p14:creationId xmlns:p14="http://schemas.microsoft.com/office/powerpoint/2010/main" val="372295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18</a:t>
            </a:fld>
            <a:endParaRPr lang="en-GB" dirty="0"/>
          </a:p>
        </p:txBody>
      </p:sp>
    </p:spTree>
    <p:extLst>
      <p:ext uri="{BB962C8B-B14F-4D97-AF65-F5344CB8AC3E}">
        <p14:creationId xmlns:p14="http://schemas.microsoft.com/office/powerpoint/2010/main" val="4858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Respiratory events run as part of our ongoing work on this area of priority</a:t>
            </a:r>
          </a:p>
          <a:p>
            <a:endParaRPr lang="en-GB" dirty="0"/>
          </a:p>
          <a:p>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19</a:t>
            </a:fld>
            <a:endParaRPr lang="en-GB" dirty="0"/>
          </a:p>
        </p:txBody>
      </p:sp>
    </p:spTree>
    <p:extLst>
      <p:ext uri="{BB962C8B-B14F-4D97-AF65-F5344CB8AC3E}">
        <p14:creationId xmlns:p14="http://schemas.microsoft.com/office/powerpoint/2010/main" val="280713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By ‘chronic pain’, we mean a pain that persists beyond the point at which healing would be expected (3-6 months) (read more via British Pain Society 2007).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Likely to go out and test the market – our thoughts on chronic pain are available via our CCG stand today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Chronic pain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West Lancashire, there are several people living with chronic pain day in day out.  Chronic pain means a pain that persist beyond the point at which healing would be expected (three to six months). These people are having to see their GP or visit hospital for treatment and pain relief medication. They need to do this as we currently have no specialist pain service.  This year, the CCG identified the need to improve these services which would serve the patients’ broader needs for example physical activity, nutrition and psychological needs. Between December 2016 and February 2017, we invited views from the community about their experiences of living with chronic pain, and accessing professional advice and treatment for chronic pain locally.  The views were overwhelmingly supportive of the need for something more specialist to cater for their needs.   In March 2017, we published a </a:t>
            </a:r>
            <a:r>
              <a:rPr lang="en-GB" sz="1200" i="1" kern="1200" dirty="0">
                <a:solidFill>
                  <a:schemeClr val="tx1"/>
                </a:solidFill>
                <a:effectLst/>
                <a:latin typeface="+mn-lt"/>
                <a:ea typeface="+mn-ea"/>
                <a:cs typeface="+mn-cs"/>
              </a:rPr>
              <a:t>Chronic Pain: the story so far</a:t>
            </a:r>
            <a:r>
              <a:rPr lang="en-GB" sz="1200" kern="1200" dirty="0">
                <a:solidFill>
                  <a:schemeClr val="tx1"/>
                </a:solidFill>
                <a:effectLst/>
                <a:latin typeface="+mn-lt"/>
                <a:ea typeface="+mn-ea"/>
                <a:cs typeface="+mn-cs"/>
              </a:rPr>
              <a:t> document which captures our current thoughts.  In 2017/18, the CCG hopes to progress on this work and improve chronic pain services in West Lancashire.</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20</a:t>
            </a:fld>
            <a:endParaRPr lang="en-GB" dirty="0"/>
          </a:p>
        </p:txBody>
      </p:sp>
    </p:spTree>
    <p:extLst>
      <p:ext uri="{BB962C8B-B14F-4D97-AF65-F5344CB8AC3E}">
        <p14:creationId xmlns:p14="http://schemas.microsoft.com/office/powerpoint/2010/main" val="116275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Our financial challenges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any other CCG in the country, we know we need to work differently to make the most of the limited resources we have.   In March 2017, we published a public summary of our financial recovery plan to bring to light the kinds of efficiencies we are trying to make.  The summary document called </a:t>
            </a:r>
            <a:r>
              <a:rPr lang="en-GB" sz="1200" i="1" kern="1200" dirty="0">
                <a:solidFill>
                  <a:schemeClr val="tx1"/>
                </a:solidFill>
                <a:effectLst/>
                <a:latin typeface="+mn-lt"/>
                <a:ea typeface="+mn-ea"/>
                <a:cs typeface="+mn-cs"/>
              </a:rPr>
              <a:t>Managing Your Care, With Care</a:t>
            </a:r>
            <a:r>
              <a:rPr lang="en-GB" sz="1200" kern="1200" dirty="0">
                <a:solidFill>
                  <a:schemeClr val="tx1"/>
                </a:solidFill>
                <a:effectLst/>
                <a:latin typeface="+mn-lt"/>
                <a:ea typeface="+mn-ea"/>
                <a:cs typeface="+mn-cs"/>
              </a:rPr>
              <a:t> is available on our website and on request.   It is important that all members of our local community understand the challenges as they play a massive part in us working differently.  For example, in the case of medicine waste, our community has shown great support so far in terms of reducing the medicine waste and only ordering the medicine what they need.  This needs to continue to truly tackle this issue.  In terms of service choice, we also continue to urge our local population to assess the options of health services available to them.  This is reinforced through our </a:t>
            </a:r>
            <a:r>
              <a:rPr lang="en-GB" sz="1200" i="1" kern="1200" dirty="0">
                <a:solidFill>
                  <a:schemeClr val="tx1"/>
                </a:solidFill>
                <a:effectLst/>
                <a:latin typeface="+mn-lt"/>
                <a:ea typeface="+mn-ea"/>
                <a:cs typeface="+mn-cs"/>
              </a:rPr>
              <a:t>Examine Your Options</a:t>
            </a:r>
            <a:r>
              <a:rPr lang="en-GB" sz="1200" kern="1200" dirty="0">
                <a:solidFill>
                  <a:schemeClr val="tx1"/>
                </a:solidFill>
                <a:effectLst/>
                <a:latin typeface="+mn-lt"/>
                <a:ea typeface="+mn-ea"/>
                <a:cs typeface="+mn-cs"/>
              </a:rPr>
              <a:t> campaign which aims to highlight the range of options available nearby and therefore reduce pressures on services such as A&amp;E.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21</a:t>
            </a:fld>
            <a:endParaRPr lang="en-GB" dirty="0"/>
          </a:p>
        </p:txBody>
      </p:sp>
    </p:spTree>
    <p:extLst>
      <p:ext uri="{BB962C8B-B14F-4D97-AF65-F5344CB8AC3E}">
        <p14:creationId xmlns:p14="http://schemas.microsoft.com/office/powerpoint/2010/main" val="92976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Talk about this is one of many examples within digital health work</a:t>
            </a:r>
            <a:r>
              <a:rPr lang="en-GB" baseline="0" dirty="0"/>
              <a:t> – crucial to our future and working more efficiently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kern="1200" dirty="0">
                <a:solidFill>
                  <a:schemeClr val="tx1"/>
                </a:solidFill>
                <a:effectLst/>
                <a:latin typeface="+mn-lt"/>
                <a:ea typeface="+mn-ea"/>
                <a:cs typeface="+mn-cs"/>
              </a:rPr>
              <a:t>Texting with FLO</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Working with Liverpool Community Health and Southport and Ormskirk Hospital NHS Trust, we launched a pilot Telehealth System called FLO, which helps patients manager their long term health conditions by texting their weight and blood pressure, for example, from their own mobile phones.   These shared readings are then monitored by the specialist heart failure team and the local community matrons and are responded to depending on the patient’s needs.   This is a great innovative example of our digital health work and also ties in with what we are hearing from patients in terms of wanting to be more involved in their own care and also having the knowledge to manage their conditions.  FLO is already proving to be a major support for patients in the area, with many receiving immediate intervention (sometimes remotely allowing clinicians to work more efficiently) based on their recorded readings.  The FLO pilot initially supported patients with heart failure but it will soon extend to patients living with respiratory conditions, including Asthma and Chronic Obstructive Pulmonary Disease (COPD).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22</a:t>
            </a:fld>
            <a:endParaRPr lang="en-GB" dirty="0"/>
          </a:p>
        </p:txBody>
      </p:sp>
    </p:spTree>
    <p:extLst>
      <p:ext uri="{BB962C8B-B14F-4D97-AF65-F5344CB8AC3E}">
        <p14:creationId xmlns:p14="http://schemas.microsoft.com/office/powerpoint/2010/main" val="308573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557C7E-5627-4042-8DDB-D2F57CFB639F}" type="slidenum">
              <a:rPr lang="en-GB" smtClean="0"/>
              <a:pPr/>
              <a:t>2</a:t>
            </a:fld>
            <a:endParaRPr lang="en-GB" dirty="0"/>
          </a:p>
        </p:txBody>
      </p:sp>
    </p:spTree>
    <p:extLst>
      <p:ext uri="{BB962C8B-B14F-4D97-AF65-F5344CB8AC3E}">
        <p14:creationId xmlns:p14="http://schemas.microsoft.com/office/powerpoint/2010/main" val="385938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Rally Round is up and running.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Allows carers, family, neighbours etc. to help an individual with their needs whether that is taking them to see their GP, buying food or carrying out some daily tasks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Rally Round means everyone can see what they need to do and when, and allows you to share information on a joint to do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anyone knows of anyone who may benefit from trialling this, please speak tot the CVS or CCG today.</a:t>
            </a:r>
          </a:p>
        </p:txBody>
      </p:sp>
      <p:sp>
        <p:nvSpPr>
          <p:cNvPr id="4" name="Slide Number Placeholder 3"/>
          <p:cNvSpPr>
            <a:spLocks noGrp="1"/>
          </p:cNvSpPr>
          <p:nvPr>
            <p:ph type="sldNum" sz="quarter" idx="10"/>
          </p:nvPr>
        </p:nvSpPr>
        <p:spPr/>
        <p:txBody>
          <a:bodyPr/>
          <a:lstStyle/>
          <a:p>
            <a:fld id="{BE53260A-26B2-4E28-8F67-7C3B3F66E4CB}" type="slidenum">
              <a:rPr lang="en-GB" smtClean="0"/>
              <a:t>23</a:t>
            </a:fld>
            <a:endParaRPr lang="en-GB" dirty="0"/>
          </a:p>
        </p:txBody>
      </p:sp>
    </p:spTree>
    <p:extLst>
      <p:ext uri="{BB962C8B-B14F-4D97-AF65-F5344CB8AC3E}">
        <p14:creationId xmlns:p14="http://schemas.microsoft.com/office/powerpoint/2010/main" val="1143615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 like to conclude this presentation on a very good note.   In West Lancs, we are blessed with an active voluntary community and faith sector.   This is something we have recognised since day one and continue to do so.</a:t>
            </a:r>
          </a:p>
          <a:p>
            <a:endParaRPr lang="en-GB" dirty="0"/>
          </a:p>
          <a:p>
            <a:r>
              <a:rPr lang="en-GB" dirty="0"/>
              <a:t>This year, we have allocated £100k (TBC??) for this sector as our recognition of its value.  The detail of how this will be made available and allocated is still unclear as it was a recent decision by the CCG. However, we will work with CVS to communicate an update when one is available.  </a:t>
            </a:r>
          </a:p>
          <a:p>
            <a:endParaRPr lang="en-GB" dirty="0"/>
          </a:p>
          <a:p>
            <a:r>
              <a:rPr lang="en-GB" dirty="0"/>
              <a:t>Thank you to everyone here today that has continued to work hard within this sector and contributed to the health and wellbeing of the people in West Lancashire, hopefully the year ahead will bring further great collaborative work.  </a:t>
            </a:r>
          </a:p>
        </p:txBody>
      </p:sp>
      <p:sp>
        <p:nvSpPr>
          <p:cNvPr id="4" name="Slide Number Placeholder 3"/>
          <p:cNvSpPr>
            <a:spLocks noGrp="1"/>
          </p:cNvSpPr>
          <p:nvPr>
            <p:ph type="sldNum" sz="quarter" idx="10"/>
          </p:nvPr>
        </p:nvSpPr>
        <p:spPr/>
        <p:txBody>
          <a:bodyPr/>
          <a:lstStyle/>
          <a:p>
            <a:fld id="{182085F1-2DAD-4E01-9EAF-AC52637787BF}" type="slidenum">
              <a:rPr lang="en-GB" smtClean="0"/>
              <a:t>24</a:t>
            </a:fld>
            <a:endParaRPr lang="en-GB" dirty="0"/>
          </a:p>
        </p:txBody>
      </p:sp>
    </p:spTree>
    <p:extLst>
      <p:ext uri="{BB962C8B-B14F-4D97-AF65-F5344CB8AC3E}">
        <p14:creationId xmlns:p14="http://schemas.microsoft.com/office/powerpoint/2010/main" val="386559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557C7E-5627-4042-8DDB-D2F57CFB639F}" type="slidenum">
              <a:rPr lang="en-GB" smtClean="0"/>
              <a:pPr/>
              <a:t>3</a:t>
            </a:fld>
            <a:endParaRPr lang="en-GB" dirty="0"/>
          </a:p>
        </p:txBody>
      </p:sp>
    </p:spTree>
    <p:extLst>
      <p:ext uri="{BB962C8B-B14F-4D97-AF65-F5344CB8AC3E}">
        <p14:creationId xmlns:p14="http://schemas.microsoft.com/office/powerpoint/2010/main" val="56960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557C7E-5627-4042-8DDB-D2F57CFB639F}" type="slidenum">
              <a:rPr lang="en-GB" smtClean="0"/>
              <a:pPr/>
              <a:t>4</a:t>
            </a:fld>
            <a:endParaRPr lang="en-GB" dirty="0"/>
          </a:p>
        </p:txBody>
      </p:sp>
    </p:spTree>
    <p:extLst>
      <p:ext uri="{BB962C8B-B14F-4D97-AF65-F5344CB8AC3E}">
        <p14:creationId xmlns:p14="http://schemas.microsoft.com/office/powerpoint/2010/main" val="367669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557C7E-5627-4042-8DDB-D2F57CFB639F}" type="slidenum">
              <a:rPr lang="en-GB" smtClean="0"/>
              <a:pPr/>
              <a:t>7</a:t>
            </a:fld>
            <a:endParaRPr lang="en-GB" dirty="0"/>
          </a:p>
        </p:txBody>
      </p:sp>
    </p:spTree>
    <p:extLst>
      <p:ext uri="{BB962C8B-B14F-4D97-AF65-F5344CB8AC3E}">
        <p14:creationId xmlns:p14="http://schemas.microsoft.com/office/powerpoint/2010/main" val="3013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557C7E-5627-4042-8DDB-D2F57CFB639F}" type="slidenum">
              <a:rPr lang="en-GB" smtClean="0"/>
              <a:pPr/>
              <a:t>8</a:t>
            </a:fld>
            <a:endParaRPr lang="en-GB" dirty="0"/>
          </a:p>
        </p:txBody>
      </p:sp>
    </p:spTree>
    <p:extLst>
      <p:ext uri="{BB962C8B-B14F-4D97-AF65-F5344CB8AC3E}">
        <p14:creationId xmlns:p14="http://schemas.microsoft.com/office/powerpoint/2010/main" val="422790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Medicine waste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launched a new medicine waste initiative in November 2016, which looks at increasing safety around medicine use and reducing waste.  We spend locally a significant £600,000 on medicine waste.  This is medicine that is not needed so ends up being wasted.  Our campaign </a:t>
            </a:r>
            <a:r>
              <a:rPr lang="en-GB" sz="1200" i="1" kern="1200" dirty="0">
                <a:solidFill>
                  <a:schemeClr val="tx1"/>
                </a:solidFill>
                <a:effectLst/>
                <a:latin typeface="+mn-lt"/>
                <a:ea typeface="+mn-ea"/>
                <a:cs typeface="+mn-cs"/>
              </a:rPr>
              <a:t>‘being a hoarder is out of order’</a:t>
            </a:r>
            <a:r>
              <a:rPr lang="en-GB" sz="1200" kern="1200" dirty="0">
                <a:solidFill>
                  <a:schemeClr val="tx1"/>
                </a:solidFill>
                <a:effectLst/>
                <a:latin typeface="+mn-lt"/>
                <a:ea typeface="+mn-ea"/>
                <a:cs typeface="+mn-cs"/>
              </a:rPr>
              <a:t> tries to highlight this issue of waste with our community, explaining that this money could support you in various other ways.   The main change we have introduced is that the majority of local GP practices will now accept repeat prescriptions orders from patients and/or carers directly and not via a community pharmacist.  For those patients who are more vulnerable and have special circumstances, arrangements will be made to further support them with their medicine use.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still early days but the initial data looks promising.  The December 2016 prescribing figures have shown a £189K reduction in cost compared to December 2015.  We also saw a reduction in the number of items being dispensed, increased use of our online portal Patient Access which allows patients to order their prescriptions online, view their medical records and book GP appointments.  And Electronic Prescribing System (EPS) is increasing - we are third in the country at 66% - this is when a prescription is sent from a GP practice system to a community pharmacy electronically.   This minimises delays for patients waiting for prescriptions and allows for a smoother process in which prescriptions can be generated and edited efficiently.   We have more assurance of the quality and safety of the prescribing systems, for example, more accurate medication records and safer prescribing systems, encouraging self-care, more time for pharmacists to carry out medicine use reviews.   We would like to take this opportunity to thank our primary care colleagues and patients and carers for their support.  We cannot tackle an issue at this scale without everyone’s input and it has been encouraging to see a joined up approach to reducing medicine waste.  Further examples of our medicine optimisation work are included in this report. </a:t>
            </a:r>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10</a:t>
            </a:fld>
            <a:endParaRPr lang="en-GB" dirty="0"/>
          </a:p>
        </p:txBody>
      </p:sp>
    </p:spTree>
    <p:extLst>
      <p:ext uri="{BB962C8B-B14F-4D97-AF65-F5344CB8AC3E}">
        <p14:creationId xmlns:p14="http://schemas.microsoft.com/office/powerpoint/2010/main" val="391950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DEFINITIONS</a:t>
            </a:r>
          </a:p>
          <a:p>
            <a:endParaRPr lang="en-GB" baseline="0" dirty="0"/>
          </a:p>
          <a:p>
            <a:r>
              <a:rPr lang="en-GB" dirty="0"/>
              <a:t>Patient Access is an online portal which allows patients to order their prescriptions online, view their medical records and book GP appointments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EPS is when a prescription is sent from a GP practice system to a community pharmacy electronically.   This minimises delays for patients waiting for prescriptions and allows for a smoother process in which prescriptions can be generated and edited efficiently. </a:t>
            </a:r>
          </a:p>
          <a:p>
            <a:endParaRPr lang="en-GB" dirty="0"/>
          </a:p>
        </p:txBody>
      </p:sp>
      <p:sp>
        <p:nvSpPr>
          <p:cNvPr id="4" name="Slide Number Placeholder 3"/>
          <p:cNvSpPr>
            <a:spLocks noGrp="1"/>
          </p:cNvSpPr>
          <p:nvPr>
            <p:ph type="sldNum" sz="quarter" idx="10"/>
          </p:nvPr>
        </p:nvSpPr>
        <p:spPr/>
        <p:txBody>
          <a:bodyPr/>
          <a:lstStyle/>
          <a:p>
            <a:fld id="{BE53260A-26B2-4E28-8F67-7C3B3F66E4CB}" type="slidenum">
              <a:rPr lang="en-GB" smtClean="0"/>
              <a:t>11</a:t>
            </a:fld>
            <a:endParaRPr lang="en-GB" dirty="0"/>
          </a:p>
        </p:txBody>
      </p:sp>
    </p:spTree>
    <p:extLst>
      <p:ext uri="{BB962C8B-B14F-4D97-AF65-F5344CB8AC3E}">
        <p14:creationId xmlns:p14="http://schemas.microsoft.com/office/powerpoint/2010/main" val="136015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Talk about importance of self care and everyone – GPs, patients, carers, pharmacists all working together to tackle medicine waste.</a:t>
            </a:r>
          </a:p>
          <a:p>
            <a:endParaRPr lang="en-GB" baseline="0" dirty="0"/>
          </a:p>
          <a:p>
            <a:r>
              <a:rPr lang="en-GB" baseline="0" dirty="0"/>
              <a:t>Need to thank the community for playing their part so far.  Urge everyone to ensure they only order what you need.</a:t>
            </a:r>
            <a:endParaRPr lang="en-GB" dirty="0"/>
          </a:p>
          <a:p>
            <a:endParaRPr lang="en-GB" dirty="0"/>
          </a:p>
          <a:p>
            <a:r>
              <a:rPr lang="en-GB" dirty="0"/>
              <a:t>Mention materials available on CCG stand</a:t>
            </a:r>
          </a:p>
        </p:txBody>
      </p:sp>
      <p:sp>
        <p:nvSpPr>
          <p:cNvPr id="4" name="Slide Number Placeholder 3"/>
          <p:cNvSpPr>
            <a:spLocks noGrp="1"/>
          </p:cNvSpPr>
          <p:nvPr>
            <p:ph type="sldNum" sz="quarter" idx="10"/>
          </p:nvPr>
        </p:nvSpPr>
        <p:spPr/>
        <p:txBody>
          <a:bodyPr/>
          <a:lstStyle/>
          <a:p>
            <a:fld id="{BE53260A-26B2-4E28-8F67-7C3B3F66E4CB}" type="slidenum">
              <a:rPr lang="en-GB" smtClean="0"/>
              <a:t>12</a:t>
            </a:fld>
            <a:endParaRPr lang="en-GB" dirty="0"/>
          </a:p>
        </p:txBody>
      </p:sp>
    </p:spTree>
    <p:extLst>
      <p:ext uri="{BB962C8B-B14F-4D97-AF65-F5344CB8AC3E}">
        <p14:creationId xmlns:p14="http://schemas.microsoft.com/office/powerpoint/2010/main" val="264493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0688638" cy="7562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n-US" dirty="0"/>
          </a:p>
        </p:txBody>
      </p:sp>
      <p:sp>
        <p:nvSpPr>
          <p:cNvPr id="2" name="Title 1"/>
          <p:cNvSpPr>
            <a:spLocks noGrp="1"/>
          </p:cNvSpPr>
          <p:nvPr>
            <p:ph type="ctrTitle" hasCustomPrompt="1"/>
          </p:nvPr>
        </p:nvSpPr>
        <p:spPr>
          <a:xfrm>
            <a:off x="801648" y="3065952"/>
            <a:ext cx="9085342" cy="1621111"/>
          </a:xfrm>
        </p:spPr>
        <p:txBody>
          <a:bodyPr/>
          <a:lstStyle>
            <a:lvl1pPr algn="ctr">
              <a:defRPr b="1" i="1">
                <a:solidFill>
                  <a:schemeClr val="tx1">
                    <a:lumMod val="65000"/>
                    <a:lumOff val="35000"/>
                  </a:schemeClr>
                </a:solidFill>
                <a:latin typeface="Arial"/>
                <a:cs typeface="Arial"/>
              </a:defRPr>
            </a:lvl1pPr>
          </a:lstStyle>
          <a:p>
            <a:r>
              <a:rPr lang="en-GB" dirty="0"/>
              <a:t>Click to edit </a:t>
            </a:r>
            <a:br>
              <a:rPr lang="en-GB" dirty="0"/>
            </a:br>
            <a:r>
              <a:rPr lang="en-GB" dirty="0"/>
              <a:t>Master title style</a:t>
            </a:r>
            <a:endParaRPr lang="en-US" dirty="0"/>
          </a:p>
        </p:txBody>
      </p:sp>
      <p:sp>
        <p:nvSpPr>
          <p:cNvPr id="3" name="Subtitle 2"/>
          <p:cNvSpPr>
            <a:spLocks noGrp="1"/>
          </p:cNvSpPr>
          <p:nvPr>
            <p:ph type="subTitle" idx="1"/>
          </p:nvPr>
        </p:nvSpPr>
        <p:spPr>
          <a:xfrm>
            <a:off x="1603296" y="5921080"/>
            <a:ext cx="7482047" cy="1932728"/>
          </a:xfrm>
        </p:spPr>
        <p:txBody>
          <a:bodyPr/>
          <a:lstStyle>
            <a:lvl1pPr marL="0" indent="0" algn="ctr">
              <a:buNone/>
              <a:defRPr>
                <a:solidFill>
                  <a:srgbClr val="595959"/>
                </a:solidFill>
                <a:latin typeface="Arial"/>
                <a:cs typeface="Aria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E29F4-A8E2-DB41-929D-7C13C4FE31A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52" y="2102"/>
            <a:ext cx="10727342" cy="7583753"/>
          </a:xfrm>
          <a:prstGeom prst="rect">
            <a:avLst/>
          </a:prstGeom>
        </p:spPr>
      </p:pic>
    </p:spTree>
    <p:extLst>
      <p:ext uri="{BB962C8B-B14F-4D97-AF65-F5344CB8AC3E}">
        <p14:creationId xmlns:p14="http://schemas.microsoft.com/office/powerpoint/2010/main" val="361613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182575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8"/>
            <a:ext cx="2404944" cy="645293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4432" y="302868"/>
            <a:ext cx="7036687" cy="645293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10098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183513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5"/>
            <a:ext cx="9085342" cy="1502066"/>
          </a:xfrm>
        </p:spPr>
        <p:txBody>
          <a:bodyPr anchor="t"/>
          <a:lstStyle>
            <a:lvl1pPr algn="l">
              <a:defRPr sz="4400" b="1" cap="all"/>
            </a:lvl1pPr>
          </a:lstStyle>
          <a:p>
            <a:r>
              <a:rPr lang="en-GB"/>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340657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4432" y="1764669"/>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33391" y="1764669"/>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85145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GB"/>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29681"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GB"/>
              <a:t>Click to edit Master text styles</a:t>
            </a:r>
          </a:p>
        </p:txBody>
      </p:sp>
      <p:sp>
        <p:nvSpPr>
          <p:cNvPr id="6" name="Content Placeholder 5"/>
          <p:cNvSpPr>
            <a:spLocks noGrp="1"/>
          </p:cNvSpPr>
          <p:nvPr>
            <p:ph sz="quarter" idx="4"/>
          </p:nvPr>
        </p:nvSpPr>
        <p:spPr>
          <a:xfrm>
            <a:off x="5429681"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342948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384865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19598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GB"/>
              <a:t>Click to edit Master title style</a:t>
            </a:r>
            <a:endParaRPr lang="en-US"/>
          </a:p>
        </p:txBody>
      </p:sp>
      <p:sp>
        <p:nvSpPr>
          <p:cNvPr id="3" name="Content Placeholder 2"/>
          <p:cNvSpPr>
            <a:spLocks noGrp="1"/>
          </p:cNvSpPr>
          <p:nvPr>
            <p:ph idx="1"/>
          </p:nvPr>
        </p:nvSpPr>
        <p:spPr>
          <a:xfrm>
            <a:off x="4178963" y="301117"/>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34432" y="1582600"/>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245947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GB"/>
              <a:t>Click to edit Master title style</a:t>
            </a:r>
            <a:endParaRPr lang="en-US"/>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4238EE7-A09B-E84F-909A-1A9729DF1ADE}"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E29F4-A8E2-DB41-929D-7C13C4FE31A5}" type="slidenum">
              <a:rPr lang="en-US" smtClean="0"/>
              <a:t>‹#›</a:t>
            </a:fld>
            <a:endParaRPr lang="en-US" dirty="0"/>
          </a:p>
        </p:txBody>
      </p:sp>
    </p:spTree>
    <p:extLst>
      <p:ext uri="{BB962C8B-B14F-4D97-AF65-F5344CB8AC3E}">
        <p14:creationId xmlns:p14="http://schemas.microsoft.com/office/powerpoint/2010/main" val="234734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855331"/>
            <a:ext cx="9619774" cy="708011"/>
          </a:xfrm>
          <a:prstGeom prst="rect">
            <a:avLst/>
          </a:prstGeom>
        </p:spPr>
        <p:txBody>
          <a:bodyPr vert="horz" lIns="99551" tIns="49775" rIns="99551" bIns="4977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34432" y="1764669"/>
            <a:ext cx="9619774" cy="4991131"/>
          </a:xfrm>
          <a:prstGeom prst="rect">
            <a:avLst/>
          </a:prstGeom>
        </p:spPr>
        <p:txBody>
          <a:bodyPr vert="horz" lIns="99551" tIns="49775" rIns="99551" bIns="4977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534432" y="7009645"/>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F4238EE7-A09B-E84F-909A-1A9729DF1ADE}" type="datetimeFigureOut">
              <a:rPr lang="en-US" smtClean="0"/>
              <a:t>4/24/2017</a:t>
            </a:fld>
            <a:endParaRPr lang="en-US" dirty="0"/>
          </a:p>
        </p:txBody>
      </p:sp>
      <p:sp>
        <p:nvSpPr>
          <p:cNvPr id="5" name="Footer Placeholder 4"/>
          <p:cNvSpPr>
            <a:spLocks noGrp="1"/>
          </p:cNvSpPr>
          <p:nvPr>
            <p:ph type="ftr" sz="quarter" idx="3"/>
          </p:nvPr>
        </p:nvSpPr>
        <p:spPr>
          <a:xfrm>
            <a:off x="3651952" y="7009645"/>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5"/>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32E29F4-A8E2-DB41-929D-7C13C4FE31A5}" type="slidenum">
              <a:rPr lang="en-US" smtClean="0"/>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 y="3230"/>
            <a:ext cx="10688637" cy="7556390"/>
          </a:xfrm>
          <a:prstGeom prst="rect">
            <a:avLst/>
          </a:prstGeom>
        </p:spPr>
      </p:pic>
    </p:spTree>
    <p:extLst>
      <p:ext uri="{BB962C8B-B14F-4D97-AF65-F5344CB8AC3E}">
        <p14:creationId xmlns:p14="http://schemas.microsoft.com/office/powerpoint/2010/main" val="3335305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97754" rtl="0" eaLnBrk="1" latinLnBrk="0" hangingPunct="1">
        <a:spcBef>
          <a:spcPct val="0"/>
        </a:spcBef>
        <a:buNone/>
        <a:defRPr sz="3500" b="0" i="1" kern="1200">
          <a:solidFill>
            <a:schemeClr val="tx1">
              <a:lumMod val="65000"/>
              <a:lumOff val="35000"/>
            </a:schemeClr>
          </a:solidFill>
          <a:latin typeface="Arial"/>
          <a:ea typeface="+mj-ea"/>
          <a:cs typeface="Arial"/>
        </a:defRPr>
      </a:lvl1pPr>
    </p:titleStyle>
    <p:body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hello@wellskelmersdal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allyroundme.com/wlcv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122" y="2404770"/>
            <a:ext cx="9085342" cy="1621111"/>
          </a:xfrm>
        </p:spPr>
        <p:txBody>
          <a:bodyPr/>
          <a:lstStyle/>
          <a:p>
            <a:r>
              <a:rPr lang="en-GB" dirty="0"/>
              <a:t>The NHS in West Lancashire </a:t>
            </a:r>
            <a:br>
              <a:rPr lang="en-GB" dirty="0"/>
            </a:br>
            <a:endParaRPr lang="en-GB" dirty="0"/>
          </a:p>
        </p:txBody>
      </p:sp>
      <p:sp>
        <p:nvSpPr>
          <p:cNvPr id="3" name="Subtitle 2"/>
          <p:cNvSpPr>
            <a:spLocks noGrp="1"/>
          </p:cNvSpPr>
          <p:nvPr>
            <p:ph type="subTitle" idx="1"/>
          </p:nvPr>
        </p:nvSpPr>
        <p:spPr>
          <a:xfrm>
            <a:off x="1913463" y="3510747"/>
            <a:ext cx="7058660" cy="2675145"/>
          </a:xfrm>
        </p:spPr>
        <p:txBody>
          <a:bodyPr>
            <a:normAutofit/>
          </a:bodyPr>
          <a:lstStyle/>
          <a:p>
            <a:r>
              <a:rPr lang="en-GB" dirty="0"/>
              <a:t>Tuesday 25 April 2017</a:t>
            </a:r>
          </a:p>
          <a:p>
            <a:endParaRPr lang="en-GB" dirty="0"/>
          </a:p>
          <a:p>
            <a:r>
              <a:rPr lang="en-GB" dirty="0"/>
              <a:t>Paul Kingan, Chief Finance Officer and Deputy Chief Officer</a:t>
            </a:r>
          </a:p>
          <a:p>
            <a:endParaRPr lang="en-GB" dirty="0"/>
          </a:p>
        </p:txBody>
      </p:sp>
    </p:spTree>
    <p:extLst>
      <p:ext uri="{BB962C8B-B14F-4D97-AF65-F5344CB8AC3E}">
        <p14:creationId xmlns:p14="http://schemas.microsoft.com/office/powerpoint/2010/main" val="104516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a:bodyPr>
          <a:lstStyle/>
          <a:p>
            <a:r>
              <a:rPr lang="en-US" dirty="0"/>
              <a:t>Reducing medicine waste </a:t>
            </a:r>
          </a:p>
        </p:txBody>
      </p:sp>
      <p:sp>
        <p:nvSpPr>
          <p:cNvPr id="3" name="Content Placeholder 2"/>
          <p:cNvSpPr>
            <a:spLocks noGrp="1"/>
          </p:cNvSpPr>
          <p:nvPr>
            <p:ph idx="1"/>
          </p:nvPr>
        </p:nvSpPr>
        <p:spPr>
          <a:xfrm>
            <a:off x="593368" y="1591908"/>
            <a:ext cx="5485945" cy="5267224"/>
          </a:xfrm>
        </p:spPr>
        <p:txBody>
          <a:bodyPr>
            <a:normAutofit/>
          </a:bodyPr>
          <a:lstStyle/>
          <a:p>
            <a:r>
              <a:rPr lang="en-US" dirty="0"/>
              <a:t>Spend £600,000 on medicine waste</a:t>
            </a:r>
          </a:p>
          <a:p>
            <a:pPr marL="0" indent="0">
              <a:buNone/>
            </a:pPr>
            <a:r>
              <a:rPr lang="en-US" dirty="0"/>
              <a:t> </a:t>
            </a:r>
          </a:p>
          <a:p>
            <a:r>
              <a:rPr lang="en-US" dirty="0"/>
              <a:t>Launched campaign </a:t>
            </a:r>
            <a:r>
              <a:rPr lang="en-US" i="1" dirty="0"/>
              <a:t>Being a Hoarder Is Out Of Order </a:t>
            </a:r>
            <a:r>
              <a:rPr lang="en-US" dirty="0"/>
              <a:t>in November 2016</a:t>
            </a:r>
          </a:p>
          <a:p>
            <a:pPr marL="0" indent="0">
              <a:buNone/>
            </a:pPr>
            <a:endParaRPr lang="en-US" dirty="0"/>
          </a:p>
          <a:p>
            <a:r>
              <a:rPr lang="en-US" dirty="0"/>
              <a:t>GPs now receive repeat prescription requests from patients and carers’</a:t>
            </a:r>
          </a:p>
        </p:txBody>
      </p:sp>
      <p:pic>
        <p:nvPicPr>
          <p:cNvPr id="4" name="Picture 3"/>
          <p:cNvPicPr>
            <a:picLocks noChangeAspect="1"/>
          </p:cNvPicPr>
          <p:nvPr/>
        </p:nvPicPr>
        <p:blipFill>
          <a:blip r:embed="rId3"/>
          <a:stretch>
            <a:fillRect/>
          </a:stretch>
        </p:blipFill>
        <p:spPr>
          <a:xfrm>
            <a:off x="5982384" y="1020908"/>
            <a:ext cx="4224618" cy="5987647"/>
          </a:xfrm>
          <a:prstGeom prst="rect">
            <a:avLst/>
          </a:prstGeom>
        </p:spPr>
      </p:pic>
    </p:spTree>
    <p:extLst>
      <p:ext uri="{BB962C8B-B14F-4D97-AF65-F5344CB8AC3E}">
        <p14:creationId xmlns:p14="http://schemas.microsoft.com/office/powerpoint/2010/main" val="39696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fontScale="90000"/>
          </a:bodyPr>
          <a:lstStyle/>
          <a:p>
            <a:r>
              <a:rPr lang="en-US" dirty="0"/>
              <a:t>Reducing medicine waste…</a:t>
            </a:r>
            <a:br>
              <a:rPr lang="en-US" dirty="0"/>
            </a:br>
            <a:r>
              <a:rPr lang="en-US" dirty="0"/>
              <a:t>the progress so far</a:t>
            </a:r>
          </a:p>
        </p:txBody>
      </p:sp>
      <p:sp>
        <p:nvSpPr>
          <p:cNvPr id="3" name="Content Placeholder 2"/>
          <p:cNvSpPr>
            <a:spLocks noGrp="1"/>
          </p:cNvSpPr>
          <p:nvPr>
            <p:ph idx="1"/>
          </p:nvPr>
        </p:nvSpPr>
        <p:spPr>
          <a:xfrm>
            <a:off x="806610" y="1827260"/>
            <a:ext cx="9209102" cy="5006704"/>
          </a:xfrm>
        </p:spPr>
        <p:txBody>
          <a:bodyPr>
            <a:normAutofit/>
          </a:bodyPr>
          <a:lstStyle/>
          <a:p>
            <a:r>
              <a:rPr lang="en-GB" dirty="0"/>
              <a:t>December figures show £189K reduction in cost compared to 2015</a:t>
            </a:r>
          </a:p>
          <a:p>
            <a:pPr marL="0" indent="0">
              <a:buNone/>
            </a:pPr>
            <a:endParaRPr lang="en-GB" dirty="0"/>
          </a:p>
          <a:p>
            <a:pPr lvl="0"/>
            <a:r>
              <a:rPr lang="en-GB" dirty="0"/>
              <a:t>Seven per cent reduction in the number of items dispensed (minimising the waste)</a:t>
            </a:r>
          </a:p>
          <a:p>
            <a:pPr marL="0" indent="0">
              <a:buNone/>
            </a:pPr>
            <a:endParaRPr lang="en-GB" dirty="0"/>
          </a:p>
          <a:p>
            <a:pPr lvl="0"/>
            <a:r>
              <a:rPr lang="en-GB" dirty="0"/>
              <a:t>Users of Patient Access have increased by 75 per cent </a:t>
            </a:r>
          </a:p>
          <a:p>
            <a:pPr lvl="0"/>
            <a:endParaRPr lang="en-GB" dirty="0"/>
          </a:p>
          <a:p>
            <a:pPr lvl="0"/>
            <a:r>
              <a:rPr lang="en-GB" dirty="0"/>
              <a:t>Electronic Prescribing System (EPS) is increasing and we are third in the country at 66 per cent  </a:t>
            </a:r>
            <a:endParaRPr lang="en-US" dirty="0"/>
          </a:p>
        </p:txBody>
      </p:sp>
    </p:spTree>
    <p:extLst>
      <p:ext uri="{BB962C8B-B14F-4D97-AF65-F5344CB8AC3E}">
        <p14:creationId xmlns:p14="http://schemas.microsoft.com/office/powerpoint/2010/main" val="177734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489989"/>
            <a:ext cx="9075420" cy="667947"/>
          </a:xfrm>
        </p:spPr>
        <p:txBody>
          <a:bodyPr>
            <a:normAutofit fontScale="90000"/>
          </a:bodyPr>
          <a:lstStyle/>
          <a:p>
            <a:r>
              <a:rPr lang="en-US" dirty="0"/>
              <a:t>Reducing medicine waste </a:t>
            </a:r>
            <a:br>
              <a:rPr lang="en-US" dirty="0"/>
            </a:br>
            <a:endParaRPr lang="en-US" dirty="0"/>
          </a:p>
        </p:txBody>
      </p:sp>
      <p:sp>
        <p:nvSpPr>
          <p:cNvPr id="3" name="Content Placeholder 2"/>
          <p:cNvSpPr>
            <a:spLocks noGrp="1"/>
          </p:cNvSpPr>
          <p:nvPr>
            <p:ph idx="1"/>
          </p:nvPr>
        </p:nvSpPr>
        <p:spPr>
          <a:xfrm>
            <a:off x="806610" y="1435144"/>
            <a:ext cx="9209102" cy="5006704"/>
          </a:xfrm>
        </p:spPr>
        <p:txBody>
          <a:bodyPr>
            <a:normAutofit fontScale="85000" lnSpcReduction="20000"/>
          </a:bodyPr>
          <a:lstStyle/>
          <a:p>
            <a:pPr marL="0" indent="0">
              <a:buNone/>
            </a:pPr>
            <a:r>
              <a:rPr lang="en-GB" dirty="0">
                <a:latin typeface="Arial" panose="020B0604020202020204" pitchFamily="34" charset="0"/>
                <a:cs typeface="Arial" panose="020B0604020202020204" pitchFamily="34" charset="0"/>
              </a:rPr>
              <a:t>Tackling medicine waste cannot be done alone, patients and carers play a massive part in this so…</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9057" b="1" dirty="0">
                <a:latin typeface="Bradley Hand ITC" panose="03070402050302030203" pitchFamily="66" charset="0"/>
              </a:rPr>
              <a:t>	Thank</a:t>
            </a:r>
            <a:r>
              <a:rPr lang="en-GB" sz="9057" dirty="0">
                <a:latin typeface="Bradley Hand ITC" panose="03070402050302030203" pitchFamily="66" charset="0"/>
              </a:rPr>
              <a:t> </a:t>
            </a:r>
            <a:r>
              <a:rPr lang="en-GB" sz="9057" b="1" dirty="0">
                <a:latin typeface="Bradley Hand ITC" panose="03070402050302030203" pitchFamily="66" charset="0"/>
              </a:rPr>
              <a:t>you</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All </a:t>
            </a:r>
            <a:r>
              <a:rPr lang="en-GB" b="1" i="1" dirty="0">
                <a:latin typeface="Arial" panose="020B0604020202020204" pitchFamily="34" charset="0"/>
                <a:cs typeface="Arial" panose="020B0604020202020204" pitchFamily="34" charset="0"/>
              </a:rPr>
              <a:t>BEING A HOARDER IS OUT OF ORDER </a:t>
            </a:r>
            <a:r>
              <a:rPr lang="en-GB" dirty="0">
                <a:latin typeface="Arial" panose="020B0604020202020204" pitchFamily="34" charset="0"/>
                <a:cs typeface="Arial" panose="020B0604020202020204" pitchFamily="34" charset="0"/>
              </a:rPr>
              <a:t>materials are available on our NHS West Lancashire CCG market stall, with a campaign refresh planned to launch over the coming months.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If you are a group who would benefit from some more copies of these materials, please order some today by speaking to Marco at the market stall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38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fontScale="90000"/>
          </a:bodyPr>
          <a:lstStyle/>
          <a:p>
            <a:r>
              <a:rPr lang="en-US" dirty="0"/>
              <a:t>Primary care co-commissioning </a:t>
            </a:r>
            <a:br>
              <a:rPr lang="en-US" dirty="0"/>
            </a:br>
            <a:endParaRPr lang="en-US" dirty="0"/>
          </a:p>
        </p:txBody>
      </p:sp>
      <p:sp>
        <p:nvSpPr>
          <p:cNvPr id="3" name="Content Placeholder 2"/>
          <p:cNvSpPr>
            <a:spLocks noGrp="1"/>
          </p:cNvSpPr>
          <p:nvPr>
            <p:ph idx="1"/>
          </p:nvPr>
        </p:nvSpPr>
        <p:spPr>
          <a:xfrm>
            <a:off x="806610" y="1435144"/>
            <a:ext cx="5877107" cy="5006704"/>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The CCG has moved to level three primary care co-commissioning.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This means the CCG has now more control over how funding is spent in primary care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New primary care committee formed.  GPs have no voting rights to avoid conflicts of interest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New lay member, Steve Gross</a:t>
            </a:r>
          </a:p>
        </p:txBody>
      </p:sp>
      <p:pic>
        <p:nvPicPr>
          <p:cNvPr id="4" name="Picture 3"/>
          <p:cNvPicPr>
            <a:picLocks noChangeAspect="1"/>
          </p:cNvPicPr>
          <p:nvPr/>
        </p:nvPicPr>
        <p:blipFill>
          <a:blip r:embed="rId3"/>
          <a:stretch>
            <a:fillRect/>
          </a:stretch>
        </p:blipFill>
        <p:spPr>
          <a:xfrm>
            <a:off x="7072383" y="1626681"/>
            <a:ext cx="2943328" cy="3924437"/>
          </a:xfrm>
          <a:prstGeom prst="rect">
            <a:avLst/>
          </a:prstGeom>
        </p:spPr>
      </p:pic>
    </p:spTree>
    <p:extLst>
      <p:ext uri="{BB962C8B-B14F-4D97-AF65-F5344CB8AC3E}">
        <p14:creationId xmlns:p14="http://schemas.microsoft.com/office/powerpoint/2010/main" val="209544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a:bodyPr>
          <a:lstStyle/>
          <a:p>
            <a:r>
              <a:rPr lang="en-US" dirty="0"/>
              <a:t>Extended hours </a:t>
            </a:r>
          </a:p>
        </p:txBody>
      </p:sp>
      <p:sp>
        <p:nvSpPr>
          <p:cNvPr id="3" name="Content Placeholder 2"/>
          <p:cNvSpPr>
            <a:spLocks noGrp="1"/>
          </p:cNvSpPr>
          <p:nvPr>
            <p:ph idx="1"/>
          </p:nvPr>
        </p:nvSpPr>
        <p:spPr>
          <a:xfrm>
            <a:off x="806610" y="1435144"/>
            <a:ext cx="8985794" cy="5006704"/>
          </a:xfrm>
        </p:spPr>
        <p:txBody>
          <a:bodyPr>
            <a:normAutofit/>
          </a:bodyPr>
          <a:lstStyle/>
          <a:p>
            <a:r>
              <a:rPr lang="en-GB" dirty="0"/>
              <a:t>The CCG has extended hours so local residents have better access to GPs</a:t>
            </a:r>
          </a:p>
          <a:p>
            <a:pPr marL="0" indent="0">
              <a:buNone/>
            </a:pPr>
            <a:endParaRPr lang="en-GB" dirty="0"/>
          </a:p>
          <a:p>
            <a:r>
              <a:rPr lang="en-GB" dirty="0"/>
              <a:t>Thursday and Friday evenings from 6.30pm – 8pm at the West Lancashire Health Centre (Ormskirk)</a:t>
            </a:r>
          </a:p>
          <a:p>
            <a:pPr marL="0" indent="0">
              <a:buNone/>
            </a:pPr>
            <a:endParaRPr lang="en-GB" dirty="0"/>
          </a:p>
          <a:p>
            <a:r>
              <a:rPr lang="en-GB" dirty="0"/>
              <a:t>Saturdays from 10am – 4pm and Sundays from 10am to 2pm at the Sandy Lane Health Centre (Skelmersdale)</a:t>
            </a:r>
          </a:p>
          <a:p>
            <a:pPr marL="0" indent="0">
              <a:buNone/>
            </a:pPr>
            <a:endParaRPr lang="en-GB" dirty="0"/>
          </a:p>
          <a:p>
            <a:r>
              <a:rPr lang="en-GB" dirty="0"/>
              <a:t>To make an appointment to see an extended hours GP, contact your own GP practice</a:t>
            </a:r>
          </a:p>
        </p:txBody>
      </p:sp>
    </p:spTree>
    <p:extLst>
      <p:ext uri="{BB962C8B-B14F-4D97-AF65-F5344CB8AC3E}">
        <p14:creationId xmlns:p14="http://schemas.microsoft.com/office/powerpoint/2010/main" val="191121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a:bodyPr>
          <a:lstStyle/>
          <a:p>
            <a:r>
              <a:rPr lang="en-US" dirty="0"/>
              <a:t>Patient Participation Groups (PPGs)</a:t>
            </a:r>
          </a:p>
        </p:txBody>
      </p:sp>
      <p:sp>
        <p:nvSpPr>
          <p:cNvPr id="5" name="Content Placeholder 2"/>
          <p:cNvSpPr txBox="1">
            <a:spLocks/>
          </p:cNvSpPr>
          <p:nvPr/>
        </p:nvSpPr>
        <p:spPr>
          <a:xfrm>
            <a:off x="806608" y="1566252"/>
            <a:ext cx="9402885" cy="4875594"/>
          </a:xfrm>
          <a:prstGeom prst="rect">
            <a:avLst/>
          </a:prstGeom>
        </p:spPr>
        <p:txBody>
          <a:bodyPr vert="horz" lIns="93918" tIns="46958" rIns="93918" bIns="46958" rtlCol="0">
            <a:normAutofit lnSpcReduction="10000"/>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en-GB" sz="2453" dirty="0"/>
              <a:t>Every GP practice has a PPG</a:t>
            </a:r>
          </a:p>
          <a:p>
            <a:pPr marL="0" indent="0">
              <a:buNone/>
            </a:pPr>
            <a:endParaRPr lang="en-GB" sz="2453" dirty="0"/>
          </a:p>
          <a:p>
            <a:r>
              <a:rPr lang="en-GB" sz="2453" dirty="0"/>
              <a:t>January 2017, the CCG welcomed practice managers/PPG members to attend the first West Lancashire wide PPG meeting, with the second meeting taking place last week</a:t>
            </a:r>
          </a:p>
          <a:p>
            <a:endParaRPr lang="en-GB" sz="2453" dirty="0"/>
          </a:p>
          <a:p>
            <a:r>
              <a:rPr lang="en-GB" sz="2453" dirty="0"/>
              <a:t>Chaired by patients, with attendance from Healthwatch and the CCG </a:t>
            </a:r>
          </a:p>
          <a:p>
            <a:endParaRPr lang="en-GB" sz="2453" dirty="0"/>
          </a:p>
          <a:p>
            <a:r>
              <a:rPr lang="en-GB" sz="2453" dirty="0"/>
              <a:t>Sign up to your own PPG, by speaking to your own GP practice</a:t>
            </a:r>
          </a:p>
          <a:p>
            <a:endParaRPr lang="en-GB" sz="2453" dirty="0"/>
          </a:p>
          <a:p>
            <a:r>
              <a:rPr lang="en-GB" sz="2453" dirty="0"/>
              <a:t>Sign up to West Lancashire wide PPG by contacting the CCG  </a:t>
            </a:r>
          </a:p>
        </p:txBody>
      </p:sp>
    </p:spTree>
    <p:extLst>
      <p:ext uri="{BB962C8B-B14F-4D97-AF65-F5344CB8AC3E}">
        <p14:creationId xmlns:p14="http://schemas.microsoft.com/office/powerpoint/2010/main" val="166992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06060"/>
            <a:ext cx="9075420" cy="667947"/>
          </a:xfrm>
        </p:spPr>
        <p:txBody>
          <a:bodyPr>
            <a:normAutofit/>
          </a:bodyPr>
          <a:lstStyle/>
          <a:p>
            <a:r>
              <a:rPr lang="en-US" dirty="0"/>
              <a:t>Falls car</a:t>
            </a:r>
          </a:p>
        </p:txBody>
      </p:sp>
      <p:sp>
        <p:nvSpPr>
          <p:cNvPr id="3" name="Content Placeholder 2"/>
          <p:cNvSpPr>
            <a:spLocks noGrp="1"/>
          </p:cNvSpPr>
          <p:nvPr>
            <p:ph idx="1"/>
          </p:nvPr>
        </p:nvSpPr>
        <p:spPr>
          <a:xfrm>
            <a:off x="437210" y="1354885"/>
            <a:ext cx="5578065" cy="5261627"/>
          </a:xfrm>
        </p:spPr>
        <p:txBody>
          <a:bodyPr>
            <a:normAutofit/>
          </a:bodyPr>
          <a:lstStyle/>
          <a:p>
            <a:r>
              <a:rPr lang="en-US" dirty="0">
                <a:latin typeface="Arial" panose="020B0604020202020204" pitchFamily="34" charset="0"/>
                <a:cs typeface="Arial" panose="020B0604020202020204" pitchFamily="34" charset="0"/>
              </a:rPr>
              <a:t>Launched six month pilot with North West Ambulance Service, running until June 2017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car responds to ambulance calls if a person has fallen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Avoids unnecessary visits to A&amp;E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62 per cent of people seen by the Falls Car stay at home</a:t>
            </a:r>
          </a:p>
        </p:txBody>
      </p:sp>
      <p:pic>
        <p:nvPicPr>
          <p:cNvPr id="5" name="Picture 4"/>
          <p:cNvPicPr>
            <a:picLocks noChangeAspect="1"/>
          </p:cNvPicPr>
          <p:nvPr/>
        </p:nvPicPr>
        <p:blipFill>
          <a:blip r:embed="rId3"/>
          <a:stretch>
            <a:fillRect/>
          </a:stretch>
        </p:blipFill>
        <p:spPr>
          <a:xfrm>
            <a:off x="6015273" y="1912335"/>
            <a:ext cx="4265359" cy="3199019"/>
          </a:xfrm>
          <a:prstGeom prst="rect">
            <a:avLst/>
          </a:prstGeom>
        </p:spPr>
      </p:pic>
    </p:spTree>
    <p:extLst>
      <p:ext uri="{BB962C8B-B14F-4D97-AF65-F5344CB8AC3E}">
        <p14:creationId xmlns:p14="http://schemas.microsoft.com/office/powerpoint/2010/main" val="293377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fontScale="90000"/>
          </a:bodyPr>
          <a:lstStyle/>
          <a:p>
            <a:r>
              <a:rPr lang="en-US" dirty="0"/>
              <a:t>Community health services </a:t>
            </a:r>
            <a:br>
              <a:rPr lang="en-US" dirty="0"/>
            </a:br>
            <a:r>
              <a:rPr lang="en-US" dirty="0"/>
              <a:t>and urgent care services</a:t>
            </a:r>
          </a:p>
        </p:txBody>
      </p:sp>
      <p:sp>
        <p:nvSpPr>
          <p:cNvPr id="5" name="Content Placeholder 2"/>
          <p:cNvSpPr txBox="1">
            <a:spLocks/>
          </p:cNvSpPr>
          <p:nvPr/>
        </p:nvSpPr>
        <p:spPr>
          <a:xfrm>
            <a:off x="806609" y="1789266"/>
            <a:ext cx="9185073" cy="4652581"/>
          </a:xfrm>
          <a:prstGeom prst="rect">
            <a:avLst/>
          </a:prstGeom>
        </p:spPr>
        <p:txBody>
          <a:bodyPr vert="horz" lIns="93918" tIns="46958" rIns="93918" bIns="46958" rtlCol="0">
            <a:normAutofit lnSpcReduction="10000"/>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en-GB" sz="2453" dirty="0"/>
              <a:t>Carried out a procurement process for local community health services and urgent care services </a:t>
            </a:r>
          </a:p>
          <a:p>
            <a:endParaRPr lang="en-GB" sz="2453" dirty="0"/>
          </a:p>
          <a:p>
            <a:r>
              <a:rPr lang="en-GB" sz="2453" dirty="0"/>
              <a:t>Selected preferred provider Virgin Care, who will start delivering the service from 1 May 2017</a:t>
            </a:r>
          </a:p>
          <a:p>
            <a:endParaRPr lang="en-GB" sz="2453" dirty="0"/>
          </a:p>
          <a:p>
            <a:r>
              <a:rPr lang="en-GB" sz="2453" dirty="0"/>
              <a:t>Services will still be provided as part of the NHS and FREE at point of contact</a:t>
            </a:r>
          </a:p>
          <a:p>
            <a:endParaRPr lang="en-GB" sz="2453" dirty="0"/>
          </a:p>
          <a:p>
            <a:r>
              <a:rPr lang="en-GB" sz="2453" dirty="0"/>
              <a:t>Health Overview and Scrutiny Committee and NHS England remain assured of process followed</a:t>
            </a:r>
          </a:p>
          <a:p>
            <a:endParaRPr lang="en-GB" sz="2453" dirty="0"/>
          </a:p>
        </p:txBody>
      </p:sp>
    </p:spTree>
    <p:extLst>
      <p:ext uri="{BB962C8B-B14F-4D97-AF65-F5344CB8AC3E}">
        <p14:creationId xmlns:p14="http://schemas.microsoft.com/office/powerpoint/2010/main" val="280133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06609" y="1764066"/>
            <a:ext cx="5480492" cy="4677780"/>
          </a:xfrm>
          <a:prstGeom prst="rect">
            <a:avLst/>
          </a:prstGeom>
        </p:spPr>
        <p:txBody>
          <a:bodyPr vert="horz" lIns="93918" tIns="46958" rIns="93918" bIns="46958" rtlCol="0">
            <a:normAutofit/>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GB" sz="2453" dirty="0"/>
          </a:p>
        </p:txBody>
      </p:sp>
      <p:sp>
        <p:nvSpPr>
          <p:cNvPr id="6" name="Content Placeholder 2"/>
          <p:cNvSpPr txBox="1">
            <a:spLocks/>
          </p:cNvSpPr>
          <p:nvPr/>
        </p:nvSpPr>
        <p:spPr>
          <a:xfrm>
            <a:off x="468715" y="2032677"/>
            <a:ext cx="9406078" cy="4687607"/>
          </a:xfrm>
          <a:prstGeom prst="rect">
            <a:avLst/>
          </a:prstGeom>
        </p:spPr>
        <p:txBody>
          <a:bodyPr vert="horz" lIns="93918" tIns="46958" rIns="93918" bIns="46958" rtlCol="0">
            <a:normAutofit/>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GB" sz="2453" dirty="0"/>
          </a:p>
        </p:txBody>
      </p:sp>
      <p:pic>
        <p:nvPicPr>
          <p:cNvPr id="7" name="Picture 6"/>
          <p:cNvPicPr>
            <a:picLocks noChangeAspect="1"/>
          </p:cNvPicPr>
          <p:nvPr/>
        </p:nvPicPr>
        <p:blipFill>
          <a:blip r:embed="rId3"/>
          <a:stretch>
            <a:fillRect/>
          </a:stretch>
        </p:blipFill>
        <p:spPr>
          <a:xfrm>
            <a:off x="632935" y="557122"/>
            <a:ext cx="6949738" cy="1475555"/>
          </a:xfrm>
          <a:prstGeom prst="rect">
            <a:avLst/>
          </a:prstGeom>
        </p:spPr>
      </p:pic>
      <p:sp>
        <p:nvSpPr>
          <p:cNvPr id="2" name="TextBox 1"/>
          <p:cNvSpPr txBox="1"/>
          <p:nvPr/>
        </p:nvSpPr>
        <p:spPr>
          <a:xfrm>
            <a:off x="468715" y="1920159"/>
            <a:ext cx="9697999" cy="8019311"/>
          </a:xfrm>
          <a:prstGeom prst="rect">
            <a:avLst/>
          </a:prstGeom>
          <a:noFill/>
        </p:spPr>
        <p:txBody>
          <a:bodyPr wrap="square" rtlCol="0">
            <a:spAutoFit/>
          </a:bodyPr>
          <a:lstStyle/>
          <a:p>
            <a:pPr marL="431344" indent="-431344">
              <a:buFont typeface="Arial" panose="020B0604020202020204" pitchFamily="34" charset="0"/>
              <a:buChar char="•"/>
            </a:pPr>
            <a:r>
              <a:rPr lang="en-GB" sz="2453" dirty="0">
                <a:latin typeface="Arial" panose="020B0604020202020204" pitchFamily="34" charset="0"/>
                <a:cs typeface="Arial" panose="020B0604020202020204" pitchFamily="34" charset="0"/>
              </a:rPr>
              <a:t>Selected by Well North; a movement to “unleash communities across the North of England”</a:t>
            </a: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r>
              <a:rPr lang="en-GB" sz="2453" dirty="0">
                <a:latin typeface="Arial" panose="020B0604020202020204" pitchFamily="34" charset="0"/>
                <a:cs typeface="Arial" panose="020B0604020202020204" pitchFamily="34" charset="0"/>
              </a:rPr>
              <a:t>Skelmersdale was chosen to be one of the ten pathfinder sites</a:t>
            </a: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r>
              <a:rPr lang="en-GB" sz="2453" dirty="0">
                <a:latin typeface="Arial" panose="020B0604020202020204" pitchFamily="34" charset="0"/>
                <a:cs typeface="Arial" panose="020B0604020202020204" pitchFamily="34" charset="0"/>
              </a:rPr>
              <a:t>Run by local people but led by the CCG </a:t>
            </a: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r>
              <a:rPr lang="en-GB" sz="2453" dirty="0">
                <a:latin typeface="Arial" panose="020B0604020202020204" pitchFamily="34" charset="0"/>
                <a:cs typeface="Arial" panose="020B0604020202020204" pitchFamily="34" charset="0"/>
              </a:rPr>
              <a:t>Identified themes and agreed our ambition</a:t>
            </a: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r>
              <a:rPr lang="en-GB" sz="2453" dirty="0">
                <a:latin typeface="Arial" panose="020B0604020202020204" pitchFamily="34" charset="0"/>
                <a:cs typeface="Arial" panose="020B0604020202020204" pitchFamily="34" charset="0"/>
              </a:rPr>
              <a:t>Set up a ‘mug club’</a:t>
            </a: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r>
              <a:rPr lang="en-GB" sz="2453" dirty="0">
                <a:latin typeface="Arial" panose="020B0604020202020204" pitchFamily="34" charset="0"/>
                <a:cs typeface="Arial" panose="020B0604020202020204" pitchFamily="34" charset="0"/>
              </a:rPr>
              <a:t>Get in touch!  </a:t>
            </a:r>
            <a:r>
              <a:rPr lang="en-GB" sz="2453" dirty="0">
                <a:latin typeface="Arial" panose="020B0604020202020204" pitchFamily="34" charset="0"/>
                <a:cs typeface="Arial" panose="020B0604020202020204" pitchFamily="34" charset="0"/>
                <a:hlinkClick r:id="rId4"/>
              </a:rPr>
              <a:t>hello@wellskelmersdale.org</a:t>
            </a: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r>
              <a:rPr lang="en-GB" sz="2453" dirty="0">
                <a:latin typeface="Arial" panose="020B0604020202020204" pitchFamily="34" charset="0"/>
                <a:cs typeface="Arial" panose="020B0604020202020204" pitchFamily="34" charset="0"/>
              </a:rPr>
              <a:t> </a:t>
            </a: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a:p>
            <a:pPr marL="431344" indent="-431344">
              <a:buFont typeface="Arial" panose="020B0604020202020204" pitchFamily="34" charset="0"/>
              <a:buChar char="•"/>
            </a:pPr>
            <a:endParaRPr lang="en-GB" sz="245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16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a:bodyPr>
          <a:lstStyle/>
          <a:p>
            <a:r>
              <a:rPr lang="en-US" dirty="0"/>
              <a:t>Respiratory events </a:t>
            </a:r>
          </a:p>
        </p:txBody>
      </p:sp>
      <p:pic>
        <p:nvPicPr>
          <p:cNvPr id="4" name="Content Placeholder 3"/>
          <p:cNvPicPr>
            <a:picLocks noGrp="1" noChangeAspect="1"/>
          </p:cNvPicPr>
          <p:nvPr>
            <p:ph idx="1"/>
          </p:nvPr>
        </p:nvPicPr>
        <p:blipFill>
          <a:blip r:embed="rId3"/>
          <a:stretch>
            <a:fillRect/>
          </a:stretch>
        </p:blipFill>
        <p:spPr>
          <a:xfrm>
            <a:off x="6195375" y="1240560"/>
            <a:ext cx="3918712" cy="5501942"/>
          </a:xfrm>
        </p:spPr>
      </p:pic>
      <p:sp>
        <p:nvSpPr>
          <p:cNvPr id="5" name="Content Placeholder 2"/>
          <p:cNvSpPr txBox="1">
            <a:spLocks/>
          </p:cNvSpPr>
          <p:nvPr/>
        </p:nvSpPr>
        <p:spPr>
          <a:xfrm>
            <a:off x="806609" y="1566252"/>
            <a:ext cx="5266286" cy="4875594"/>
          </a:xfrm>
          <a:prstGeom prst="rect">
            <a:avLst/>
          </a:prstGeom>
        </p:spPr>
        <p:txBody>
          <a:bodyPr vert="horz" lIns="93918" tIns="46958" rIns="93918" bIns="46958" rtlCol="0">
            <a:normAutofit/>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en-GB" sz="2453" dirty="0"/>
              <a:t>Free events held in community </a:t>
            </a:r>
          </a:p>
          <a:p>
            <a:endParaRPr lang="en-GB" sz="2453" dirty="0"/>
          </a:p>
          <a:p>
            <a:r>
              <a:rPr lang="en-GB" sz="2453" dirty="0"/>
              <a:t>Help those living with respiratory conditions and those interested in good lung health</a:t>
            </a:r>
          </a:p>
          <a:p>
            <a:endParaRPr lang="en-GB" sz="2453" dirty="0"/>
          </a:p>
          <a:p>
            <a:r>
              <a:rPr lang="en-GB" sz="2453" dirty="0"/>
              <a:t>With British Lung Foundation (BLF), Southport and Ormskirk Hospital NHS Trust and the Breathe Easy Group West Lancashire</a:t>
            </a:r>
          </a:p>
          <a:p>
            <a:endParaRPr lang="en-GB" sz="2453" dirty="0"/>
          </a:p>
        </p:txBody>
      </p:sp>
    </p:spTree>
    <p:extLst>
      <p:ext uri="{BB962C8B-B14F-4D97-AF65-F5344CB8AC3E}">
        <p14:creationId xmlns:p14="http://schemas.microsoft.com/office/powerpoint/2010/main" val="380501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3218406" y="140054"/>
            <a:ext cx="4583840" cy="7123157"/>
          </a:xfrm>
          <a:prstGeom prst="rect">
            <a:avLst/>
          </a:prstGeom>
        </p:spPr>
        <p:style>
          <a:lnRef idx="2">
            <a:schemeClr val="accent2">
              <a:shade val="50000"/>
            </a:schemeClr>
          </a:lnRef>
          <a:fillRef idx="1">
            <a:schemeClr val="accent2"/>
          </a:fillRef>
          <a:effectRef idx="0">
            <a:schemeClr val="accent2"/>
          </a:effectRef>
          <a:fontRef idx="minor">
            <a:schemeClr val="lt1"/>
          </a:fontRef>
        </p:style>
      </p:pic>
      <mc:AlternateContent xmlns:mc="http://schemas.openxmlformats.org/markup-compatibility/2006" xmlns:p14="http://schemas.microsoft.com/office/powerpoint/2010/main">
        <mc:Choice Requires="p14">
          <p:contentPart p14:bwMode="auto" r:id="rId4">
            <p14:nvContentPartPr>
              <p14:cNvPr id="23" name="Ink 22"/>
              <p14:cNvContentPartPr/>
              <p14:nvPr/>
            </p14:nvContentPartPr>
            <p14:xfrm>
              <a:off x="5741363" y="4706400"/>
              <a:ext cx="777723" cy="616541"/>
            </p14:xfrm>
          </p:contentPart>
        </mc:Choice>
        <mc:Fallback xmlns="">
          <p:pic>
            <p:nvPicPr>
              <p:cNvPr id="23" name="Ink 22"/>
              <p:cNvPicPr/>
              <p:nvPr/>
            </p:nvPicPr>
            <p:blipFill>
              <a:blip r:embed="rId5"/>
              <a:stretch>
                <a:fillRect/>
              </a:stretch>
            </p:blipFill>
            <p:spPr>
              <a:xfrm>
                <a:off x="5703215" y="4668249"/>
                <a:ext cx="853660" cy="69248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5741363" y="4706400"/>
              <a:ext cx="865063" cy="666960"/>
            </p14:xfrm>
          </p:contentPart>
        </mc:Choice>
        <mc:Fallback xmlns="">
          <p:pic>
            <p:nvPicPr>
              <p:cNvPr id="16" name="Ink 15"/>
              <p:cNvPicPr/>
              <p:nvPr/>
            </p:nvPicPr>
            <p:blipFill>
              <a:blip r:embed="rId7"/>
              <a:stretch>
                <a:fillRect/>
              </a:stretch>
            </p:blipFill>
            <p:spPr>
              <a:xfrm>
                <a:off x="5715804" y="4680845"/>
                <a:ext cx="915462" cy="717351"/>
              </a:xfrm>
              <a:prstGeom prst="rect">
                <a:avLst/>
              </a:prstGeom>
            </p:spPr>
          </p:pic>
        </mc:Fallback>
      </mc:AlternateContent>
      <p:sp>
        <p:nvSpPr>
          <p:cNvPr id="17" name="TextBox 16"/>
          <p:cNvSpPr txBox="1"/>
          <p:nvPr/>
        </p:nvSpPr>
        <p:spPr>
          <a:xfrm>
            <a:off x="426662" y="163654"/>
            <a:ext cx="2580727" cy="788267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112,000 population</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19 GP practices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Three neighbourhoods: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Ormskirk and Aughton</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Skelmersdale</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Burscough and Northern parishes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£163m Funding allocation</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£1,455 per person</a:t>
            </a:r>
          </a:p>
          <a:p>
            <a:endParaRPr lang="en-GB" sz="2206" dirty="0"/>
          </a:p>
          <a:p>
            <a:endParaRPr lang="en-GB" sz="2206" dirty="0"/>
          </a:p>
          <a:p>
            <a:endParaRPr lang="en-GB" sz="2206" dirty="0"/>
          </a:p>
          <a:p>
            <a:endParaRPr lang="en-GB" sz="2206" dirty="0"/>
          </a:p>
        </p:txBody>
      </p:sp>
    </p:spTree>
    <p:extLst>
      <p:ext uri="{BB962C8B-B14F-4D97-AF65-F5344CB8AC3E}">
        <p14:creationId xmlns:p14="http://schemas.microsoft.com/office/powerpoint/2010/main" val="25647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a:bodyPr>
          <a:lstStyle/>
          <a:p>
            <a:r>
              <a:rPr lang="en-US" dirty="0"/>
              <a:t>Chronic pain </a:t>
            </a:r>
          </a:p>
        </p:txBody>
      </p:sp>
      <p:sp>
        <p:nvSpPr>
          <p:cNvPr id="5" name="Content Placeholder 2"/>
          <p:cNvSpPr txBox="1">
            <a:spLocks/>
          </p:cNvSpPr>
          <p:nvPr/>
        </p:nvSpPr>
        <p:spPr>
          <a:xfrm>
            <a:off x="806610" y="1566252"/>
            <a:ext cx="8985794" cy="4875594"/>
          </a:xfrm>
          <a:prstGeom prst="rect">
            <a:avLst/>
          </a:prstGeom>
        </p:spPr>
        <p:txBody>
          <a:bodyPr vert="horz" lIns="93918" tIns="46958" rIns="93918" bIns="46958" rtlCol="0">
            <a:normAutofit fontScale="92500"/>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en-GB" sz="2453" dirty="0"/>
              <a:t>Many people living with chronic pain in West Lancashire</a:t>
            </a:r>
          </a:p>
          <a:p>
            <a:pPr marL="0" indent="0">
              <a:buNone/>
            </a:pPr>
            <a:endParaRPr lang="en-GB" sz="2453" dirty="0"/>
          </a:p>
          <a:p>
            <a:r>
              <a:rPr lang="en-GB" sz="2453" dirty="0"/>
              <a:t>Currently seen in primary care and hospitals but often have a broader need e.g. physical activity, nutrition and psychological</a:t>
            </a:r>
          </a:p>
          <a:p>
            <a:pPr marL="0" indent="0">
              <a:buNone/>
            </a:pPr>
            <a:endParaRPr lang="en-GB" sz="2453" dirty="0"/>
          </a:p>
          <a:p>
            <a:r>
              <a:rPr lang="en-GB" sz="2453" dirty="0"/>
              <a:t>Clinicians highlighting risk of patients becoming dependent on medication </a:t>
            </a:r>
          </a:p>
          <a:p>
            <a:endParaRPr lang="en-GB" sz="2453" dirty="0"/>
          </a:p>
          <a:p>
            <a:r>
              <a:rPr lang="en-GB" sz="2453" dirty="0"/>
              <a:t>CCG recognises a specialist chronic pain service is needed </a:t>
            </a:r>
          </a:p>
          <a:p>
            <a:pPr marL="0" indent="0">
              <a:buNone/>
            </a:pPr>
            <a:endParaRPr lang="en-GB" sz="2453" dirty="0"/>
          </a:p>
          <a:p>
            <a:r>
              <a:rPr lang="en-GB" sz="2453" dirty="0"/>
              <a:t>Welcomed views December 2016 – February 2017. Currently reviewing next steps</a:t>
            </a:r>
          </a:p>
        </p:txBody>
      </p:sp>
    </p:spTree>
    <p:extLst>
      <p:ext uri="{BB962C8B-B14F-4D97-AF65-F5344CB8AC3E}">
        <p14:creationId xmlns:p14="http://schemas.microsoft.com/office/powerpoint/2010/main" val="359579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83" y="686937"/>
            <a:ext cx="9075420" cy="667947"/>
          </a:xfrm>
        </p:spPr>
        <p:txBody>
          <a:bodyPr>
            <a:normAutofit/>
          </a:bodyPr>
          <a:lstStyle/>
          <a:p>
            <a:r>
              <a:rPr lang="en-US" dirty="0"/>
              <a:t>Financial recovery plan </a:t>
            </a:r>
          </a:p>
        </p:txBody>
      </p:sp>
      <p:sp>
        <p:nvSpPr>
          <p:cNvPr id="5" name="Content Placeholder 2"/>
          <p:cNvSpPr txBox="1">
            <a:spLocks/>
          </p:cNvSpPr>
          <p:nvPr/>
        </p:nvSpPr>
        <p:spPr>
          <a:xfrm>
            <a:off x="457504" y="1579904"/>
            <a:ext cx="4543519" cy="4677780"/>
          </a:xfrm>
          <a:prstGeom prst="rect">
            <a:avLst/>
          </a:prstGeom>
        </p:spPr>
        <p:txBody>
          <a:bodyPr vert="horz" lIns="93918" tIns="46958" rIns="93918" bIns="46958" rtlCol="0">
            <a:normAutofit lnSpcReduction="10000"/>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en-GB" sz="2453" dirty="0"/>
              <a:t>Continue to face financial challenge </a:t>
            </a:r>
          </a:p>
          <a:p>
            <a:pPr marL="0" indent="0">
              <a:buNone/>
            </a:pPr>
            <a:endParaRPr lang="en-GB" sz="2453" dirty="0"/>
          </a:p>
          <a:p>
            <a:r>
              <a:rPr lang="en-GB" sz="2453" dirty="0"/>
              <a:t>Developed a public summary of our financial recovery plan </a:t>
            </a:r>
          </a:p>
          <a:p>
            <a:endParaRPr lang="en-GB" sz="2453" dirty="0"/>
          </a:p>
          <a:p>
            <a:r>
              <a:rPr lang="en-GB" sz="2453" dirty="0"/>
              <a:t>Shows many ways we hope to be more efficient </a:t>
            </a:r>
          </a:p>
          <a:p>
            <a:endParaRPr lang="en-GB" sz="2453" dirty="0"/>
          </a:p>
          <a:p>
            <a:r>
              <a:rPr lang="en-GB" sz="2453" dirty="0"/>
              <a:t>Available from the CCG market stall today </a:t>
            </a:r>
          </a:p>
        </p:txBody>
      </p:sp>
      <p:pic>
        <p:nvPicPr>
          <p:cNvPr id="3" name="Picture 2"/>
          <p:cNvPicPr>
            <a:picLocks noChangeAspect="1"/>
          </p:cNvPicPr>
          <p:nvPr/>
        </p:nvPicPr>
        <p:blipFill>
          <a:blip r:embed="rId3"/>
          <a:stretch>
            <a:fillRect/>
          </a:stretch>
        </p:blipFill>
        <p:spPr>
          <a:xfrm>
            <a:off x="4819252" y="1679582"/>
            <a:ext cx="5507809" cy="3863909"/>
          </a:xfrm>
          <a:prstGeom prst="rect">
            <a:avLst/>
          </a:prstGeom>
        </p:spPr>
      </p:pic>
    </p:spTree>
    <p:extLst>
      <p:ext uri="{BB962C8B-B14F-4D97-AF65-F5344CB8AC3E}">
        <p14:creationId xmlns:p14="http://schemas.microsoft.com/office/powerpoint/2010/main" val="411308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193" y="480526"/>
            <a:ext cx="9075420" cy="667947"/>
          </a:xfrm>
        </p:spPr>
        <p:txBody>
          <a:bodyPr>
            <a:normAutofit/>
          </a:bodyPr>
          <a:lstStyle/>
          <a:p>
            <a:r>
              <a:rPr lang="en-US" dirty="0"/>
              <a:t>FLO</a:t>
            </a:r>
          </a:p>
        </p:txBody>
      </p:sp>
      <p:sp>
        <p:nvSpPr>
          <p:cNvPr id="5" name="Content Placeholder 2"/>
          <p:cNvSpPr txBox="1">
            <a:spLocks/>
          </p:cNvSpPr>
          <p:nvPr/>
        </p:nvSpPr>
        <p:spPr>
          <a:xfrm>
            <a:off x="806609" y="1764066"/>
            <a:ext cx="5480492" cy="4677780"/>
          </a:xfrm>
          <a:prstGeom prst="rect">
            <a:avLst/>
          </a:prstGeom>
        </p:spPr>
        <p:txBody>
          <a:bodyPr vert="horz" lIns="93918" tIns="46958" rIns="93918" bIns="46958" rtlCol="0">
            <a:normAutofit/>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GB" sz="2453" dirty="0"/>
          </a:p>
        </p:txBody>
      </p:sp>
      <p:pic>
        <p:nvPicPr>
          <p:cNvPr id="4" name="Picture 3"/>
          <p:cNvPicPr>
            <a:picLocks noChangeAspect="1"/>
          </p:cNvPicPr>
          <p:nvPr/>
        </p:nvPicPr>
        <p:blipFill>
          <a:blip r:embed="rId3"/>
          <a:stretch>
            <a:fillRect/>
          </a:stretch>
        </p:blipFill>
        <p:spPr>
          <a:xfrm>
            <a:off x="6374866" y="2127999"/>
            <a:ext cx="3897888" cy="2803352"/>
          </a:xfrm>
          <a:prstGeom prst="rect">
            <a:avLst/>
          </a:prstGeom>
        </p:spPr>
      </p:pic>
      <p:sp>
        <p:nvSpPr>
          <p:cNvPr id="6" name="Content Placeholder 2"/>
          <p:cNvSpPr txBox="1">
            <a:spLocks/>
          </p:cNvSpPr>
          <p:nvPr/>
        </p:nvSpPr>
        <p:spPr>
          <a:xfrm>
            <a:off x="281591" y="1260527"/>
            <a:ext cx="6207695" cy="5077980"/>
          </a:xfrm>
          <a:prstGeom prst="rect">
            <a:avLst/>
          </a:prstGeom>
        </p:spPr>
        <p:txBody>
          <a:bodyPr vert="horz" lIns="93918" tIns="46958" rIns="93918" bIns="46958" rtlCol="0">
            <a:normAutofit lnSpcReduction="10000"/>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en-GB" sz="2453" dirty="0"/>
              <a:t>Telehealth system named after Florence Nightingale </a:t>
            </a:r>
          </a:p>
          <a:p>
            <a:endParaRPr lang="en-GB" sz="2453" dirty="0"/>
          </a:p>
          <a:p>
            <a:r>
              <a:rPr lang="en-GB" sz="2453" dirty="0"/>
              <a:t>Patients send in readings such as their weight, blood pressure, pulse and oxygen saturation levels from their own mobile phone</a:t>
            </a:r>
          </a:p>
          <a:p>
            <a:endParaRPr lang="en-GB" sz="2453" dirty="0"/>
          </a:p>
          <a:p>
            <a:r>
              <a:rPr lang="en-GB" sz="2453" dirty="0"/>
              <a:t>Monitored by heart failure specialists</a:t>
            </a:r>
          </a:p>
          <a:p>
            <a:endParaRPr lang="en-GB" sz="2453" dirty="0"/>
          </a:p>
          <a:p>
            <a:r>
              <a:rPr lang="en-GB" sz="2453" dirty="0"/>
              <a:t>Keeps patients out of hospital and helps them manage their own condition at home </a:t>
            </a:r>
          </a:p>
        </p:txBody>
      </p:sp>
    </p:spTree>
    <p:extLst>
      <p:ext uri="{BB962C8B-B14F-4D97-AF65-F5344CB8AC3E}">
        <p14:creationId xmlns:p14="http://schemas.microsoft.com/office/powerpoint/2010/main" val="3697012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06608" y="1328649"/>
            <a:ext cx="8442240" cy="5113198"/>
          </a:xfrm>
          <a:prstGeom prst="rect">
            <a:avLst/>
          </a:prstGeom>
        </p:spPr>
        <p:txBody>
          <a:bodyPr vert="horz" lIns="93918" tIns="46958" rIns="93918" bIns="46958" rtlCol="0">
            <a:normAutofit/>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endParaRPr lang="en-GB" sz="2453" dirty="0"/>
          </a:p>
        </p:txBody>
      </p:sp>
      <p:sp>
        <p:nvSpPr>
          <p:cNvPr id="6" name="Content Placeholder 2"/>
          <p:cNvSpPr txBox="1">
            <a:spLocks/>
          </p:cNvSpPr>
          <p:nvPr/>
        </p:nvSpPr>
        <p:spPr>
          <a:xfrm>
            <a:off x="468715" y="2098232"/>
            <a:ext cx="9179153" cy="4622050"/>
          </a:xfrm>
          <a:prstGeom prst="rect">
            <a:avLst/>
          </a:prstGeom>
        </p:spPr>
        <p:txBody>
          <a:bodyPr vert="horz" lIns="93918" tIns="46958" rIns="93918" bIns="46958" rtlCol="0">
            <a:normAutofit/>
          </a:bodyPr>
          <a:lstStyle>
            <a:lvl1pPr marL="373315" indent="-373315" algn="l" defTabSz="497754" rtl="0" eaLnBrk="1" latinLnBrk="0" hangingPunct="1">
              <a:spcBef>
                <a:spcPct val="20000"/>
              </a:spcBef>
              <a:buFont typeface="Arial"/>
              <a:buChar char="•"/>
              <a:defRPr sz="2600" kern="1200">
                <a:solidFill>
                  <a:schemeClr val="tx1"/>
                </a:solidFill>
                <a:latin typeface="Arial"/>
                <a:ea typeface="+mn-ea"/>
                <a:cs typeface="Arial"/>
              </a:defRPr>
            </a:lvl1pPr>
            <a:lvl2pPr marL="808850" indent="-311096" algn="l" defTabSz="497754" rtl="0" eaLnBrk="1" latinLnBrk="0" hangingPunct="1">
              <a:spcBef>
                <a:spcPct val="20000"/>
              </a:spcBef>
              <a:buFont typeface="Arial"/>
              <a:buChar char="–"/>
              <a:defRPr sz="2200" kern="1200">
                <a:solidFill>
                  <a:schemeClr val="tx1"/>
                </a:solidFill>
                <a:latin typeface="Arial"/>
                <a:ea typeface="+mn-ea"/>
                <a:cs typeface="Arial"/>
              </a:defRPr>
            </a:lvl2pPr>
            <a:lvl3pPr marL="1244384" indent="-248877" algn="l" defTabSz="497754" rtl="0" eaLnBrk="1" latinLnBrk="0" hangingPunct="1">
              <a:spcBef>
                <a:spcPct val="20000"/>
              </a:spcBef>
              <a:buFont typeface="Arial"/>
              <a:buChar char="•"/>
              <a:defRPr sz="2000" kern="1200">
                <a:solidFill>
                  <a:schemeClr val="tx1"/>
                </a:solidFill>
                <a:latin typeface="Arial"/>
                <a:ea typeface="+mn-ea"/>
                <a:cs typeface="Arial"/>
              </a:defRPr>
            </a:lvl3pPr>
            <a:lvl4pPr marL="1742138" indent="-248877" algn="l" defTabSz="497754" rtl="0" eaLnBrk="1" latinLnBrk="0" hangingPunct="1">
              <a:spcBef>
                <a:spcPct val="20000"/>
              </a:spcBef>
              <a:buFont typeface="Arial"/>
              <a:buChar char="–"/>
              <a:defRPr sz="1700" kern="1200">
                <a:solidFill>
                  <a:schemeClr val="tx1"/>
                </a:solidFill>
                <a:latin typeface="Arial"/>
                <a:ea typeface="+mn-ea"/>
                <a:cs typeface="Arial"/>
              </a:defRPr>
            </a:lvl4pPr>
            <a:lvl5pPr marL="2239891" indent="-248877" algn="l" defTabSz="497754" rtl="0" eaLnBrk="1" latinLnBrk="0" hangingPunct="1">
              <a:spcBef>
                <a:spcPct val="20000"/>
              </a:spcBef>
              <a:buFont typeface="Arial"/>
              <a:buChar char="»"/>
              <a:defRPr sz="17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en-GB" sz="2453" dirty="0"/>
              <a:t>Rally Round is a FREE online service that helps people</a:t>
            </a:r>
          </a:p>
          <a:p>
            <a:endParaRPr lang="en-GB" sz="2453" dirty="0"/>
          </a:p>
          <a:p>
            <a:r>
              <a:rPr lang="en-GB" sz="2453" dirty="0"/>
              <a:t>Can add day to day tasks to the ‘to do list’ around an individual’s personal needs</a:t>
            </a:r>
          </a:p>
          <a:p>
            <a:endParaRPr lang="en-GB" sz="2453" dirty="0"/>
          </a:p>
          <a:p>
            <a:r>
              <a:rPr lang="en-GB" sz="2453" dirty="0"/>
              <a:t>Text or email notifications allow everyone to stay in the loop</a:t>
            </a:r>
          </a:p>
          <a:p>
            <a:pPr marL="0" indent="0">
              <a:buNone/>
            </a:pPr>
            <a:endParaRPr lang="en-GB" sz="2453" dirty="0"/>
          </a:p>
          <a:p>
            <a:r>
              <a:rPr lang="en-GB" sz="2453" dirty="0">
                <a:hlinkClick r:id="rId3"/>
              </a:rPr>
              <a:t>www.rallyroundme.com/wlcvs</a:t>
            </a:r>
            <a:endParaRPr lang="en-GB" sz="2453" dirty="0"/>
          </a:p>
          <a:p>
            <a:endParaRPr lang="en-GB" sz="2453" dirty="0"/>
          </a:p>
        </p:txBody>
      </p:sp>
      <p:pic>
        <p:nvPicPr>
          <p:cNvPr id="4" name="Picture 3"/>
          <p:cNvPicPr>
            <a:picLocks noChangeAspect="1"/>
          </p:cNvPicPr>
          <p:nvPr/>
        </p:nvPicPr>
        <p:blipFill>
          <a:blip r:embed="rId4"/>
          <a:stretch>
            <a:fillRect/>
          </a:stretch>
        </p:blipFill>
        <p:spPr>
          <a:xfrm>
            <a:off x="468715" y="511550"/>
            <a:ext cx="4991597" cy="1077323"/>
          </a:xfrm>
          <a:prstGeom prst="rect">
            <a:avLst/>
          </a:prstGeom>
        </p:spPr>
      </p:pic>
    </p:spTree>
    <p:extLst>
      <p:ext uri="{BB962C8B-B14F-4D97-AF65-F5344CB8AC3E}">
        <p14:creationId xmlns:p14="http://schemas.microsoft.com/office/powerpoint/2010/main" val="371826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46" y="565432"/>
            <a:ext cx="9403883" cy="1123425"/>
          </a:xfrm>
        </p:spPr>
        <p:txBody>
          <a:bodyPr>
            <a:noAutofit/>
          </a:bodyPr>
          <a:lstStyle/>
          <a:p>
            <a:r>
              <a:rPr lang="en-US" sz="3774" dirty="0"/>
              <a:t>Investment in voluntary, community </a:t>
            </a:r>
            <a:br>
              <a:rPr lang="en-US" sz="3774" dirty="0"/>
            </a:br>
            <a:r>
              <a:rPr lang="en-US" sz="3774" dirty="0"/>
              <a:t>and faith sector</a:t>
            </a:r>
          </a:p>
        </p:txBody>
      </p:sp>
      <p:sp>
        <p:nvSpPr>
          <p:cNvPr id="3" name="Content Placeholder 2"/>
          <p:cNvSpPr>
            <a:spLocks noGrp="1"/>
          </p:cNvSpPr>
          <p:nvPr>
            <p:ph idx="1"/>
          </p:nvPr>
        </p:nvSpPr>
        <p:spPr>
          <a:xfrm>
            <a:off x="806609" y="2322697"/>
            <a:ext cx="9075420" cy="4264793"/>
          </a:xfrm>
        </p:spPr>
        <p:txBody>
          <a:bodyPr>
            <a:normAutofit/>
          </a:bodyPr>
          <a:lstStyle/>
          <a:p>
            <a:r>
              <a:rPr lang="en-US" sz="3019" dirty="0"/>
              <a:t>CCG board has agreed to allocate £100,000 (recurrently) for the local voluntary, community and faith sector</a:t>
            </a:r>
          </a:p>
          <a:p>
            <a:endParaRPr lang="en-US" sz="3019" dirty="0"/>
          </a:p>
          <a:p>
            <a:r>
              <a:rPr lang="en-US" sz="3019" dirty="0"/>
              <a:t>This is in recognition of the value this sector plays</a:t>
            </a:r>
          </a:p>
          <a:p>
            <a:endParaRPr lang="en-US" sz="3019" dirty="0"/>
          </a:p>
          <a:p>
            <a:r>
              <a:rPr lang="en-US" sz="3019" dirty="0"/>
              <a:t>Details of next steps are still being worked up</a:t>
            </a:r>
          </a:p>
        </p:txBody>
      </p:sp>
    </p:spTree>
    <p:extLst>
      <p:ext uri="{BB962C8B-B14F-4D97-AF65-F5344CB8AC3E}">
        <p14:creationId xmlns:p14="http://schemas.microsoft.com/office/powerpoint/2010/main" val="1863809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7107" y="2518117"/>
            <a:ext cx="7793502" cy="1754326"/>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Thank you for listening. </a:t>
            </a: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rPr>
              <a:t>Are there any questions?</a:t>
            </a:r>
          </a:p>
        </p:txBody>
      </p:sp>
    </p:spTree>
    <p:extLst>
      <p:ext uri="{BB962C8B-B14F-4D97-AF65-F5344CB8AC3E}">
        <p14:creationId xmlns:p14="http://schemas.microsoft.com/office/powerpoint/2010/main" val="282090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09" y="301113"/>
            <a:ext cx="9064013" cy="1281483"/>
          </a:xfrm>
        </p:spPr>
        <p:txBody>
          <a:bodyPr>
            <a:noAutofit/>
          </a:bodyPr>
          <a:lstStyle/>
          <a:p>
            <a:r>
              <a:rPr lang="en-GB" sz="3529" dirty="0"/>
              <a:t>Merseyside from a West Lancs perspective</a:t>
            </a:r>
          </a:p>
        </p:txBody>
      </p:sp>
      <p:sp>
        <p:nvSpPr>
          <p:cNvPr id="3" name="Content Placeholder 2"/>
          <p:cNvSpPr>
            <a:spLocks noGrp="1"/>
          </p:cNvSpPr>
          <p:nvPr>
            <p:ph idx="1"/>
          </p:nvPr>
        </p:nvSpPr>
        <p:spPr>
          <a:xfrm>
            <a:off x="4698502" y="1993336"/>
            <a:ext cx="5104924" cy="5374525"/>
          </a:xfrm>
        </p:spPr>
        <p:txBody>
          <a:bodyPr>
            <a:normAutofit/>
          </a:bodyPr>
          <a:lstStyle/>
          <a:p>
            <a:r>
              <a:rPr lang="en-GB" sz="2400" dirty="0"/>
              <a:t>Acute patient flows are largely towards Merseyside (Southport  Hospital) - but also Greater Manchester (Wigan)</a:t>
            </a:r>
          </a:p>
          <a:p>
            <a:r>
              <a:rPr lang="en-GB" sz="2400" dirty="0"/>
              <a:t>Urgent Care Board (A&amp;E and Emergency Care) is North Mersey </a:t>
            </a:r>
          </a:p>
          <a:p>
            <a:r>
              <a:rPr lang="en-GB" sz="2400" dirty="0"/>
              <a:t>Cancer and end of life care</a:t>
            </a:r>
          </a:p>
          <a:p>
            <a:r>
              <a:rPr lang="en-GB" sz="2400" dirty="0"/>
              <a:t>Maternity and children’s vanguard</a:t>
            </a:r>
          </a:p>
          <a:p>
            <a:endParaRPr lang="en-GB" dirty="0"/>
          </a:p>
        </p:txBody>
      </p:sp>
      <p:pic>
        <p:nvPicPr>
          <p:cNvPr id="6" name="Picture 5"/>
          <p:cNvPicPr>
            <a:picLocks noChangeAspect="1"/>
          </p:cNvPicPr>
          <p:nvPr/>
        </p:nvPicPr>
        <p:blipFill>
          <a:blip r:embed="rId3" cstate="print"/>
          <a:stretch>
            <a:fillRect/>
          </a:stretch>
        </p:blipFill>
        <p:spPr>
          <a:xfrm>
            <a:off x="996994" y="2268856"/>
            <a:ext cx="3205020" cy="4282856"/>
          </a:xfrm>
          <a:prstGeom prst="rect">
            <a:avLst/>
          </a:prstGeom>
        </p:spPr>
      </p:pic>
    </p:spTree>
    <p:extLst>
      <p:ext uri="{BB962C8B-B14F-4D97-AF65-F5344CB8AC3E}">
        <p14:creationId xmlns:p14="http://schemas.microsoft.com/office/powerpoint/2010/main" val="1716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6" y="525664"/>
            <a:ext cx="9112178" cy="1159118"/>
          </a:xfrm>
        </p:spPr>
        <p:txBody>
          <a:bodyPr>
            <a:noAutofit/>
          </a:bodyPr>
          <a:lstStyle/>
          <a:p>
            <a:r>
              <a:rPr lang="en-GB" sz="3970" dirty="0"/>
              <a:t>Lancashire from a West Lancs perspective </a:t>
            </a:r>
          </a:p>
        </p:txBody>
      </p:sp>
      <p:sp>
        <p:nvSpPr>
          <p:cNvPr id="3" name="Content Placeholder 2"/>
          <p:cNvSpPr>
            <a:spLocks noGrp="1"/>
          </p:cNvSpPr>
          <p:nvPr>
            <p:ph idx="1"/>
          </p:nvPr>
        </p:nvSpPr>
        <p:spPr>
          <a:xfrm>
            <a:off x="4811044" y="1478939"/>
            <a:ext cx="5104924" cy="5374525"/>
          </a:xfrm>
        </p:spPr>
        <p:txBody>
          <a:bodyPr>
            <a:normAutofit fontScale="85000" lnSpcReduction="10000"/>
          </a:bodyPr>
          <a:lstStyle/>
          <a:p>
            <a:r>
              <a:rPr lang="en-GB" sz="3100" dirty="0"/>
              <a:t>County and district councils</a:t>
            </a:r>
          </a:p>
          <a:p>
            <a:r>
              <a:rPr lang="en-GB" sz="3100" dirty="0"/>
              <a:t>Public health and social care</a:t>
            </a:r>
          </a:p>
          <a:p>
            <a:r>
              <a:rPr lang="en-GB" sz="3100" dirty="0"/>
              <a:t>Third sector network</a:t>
            </a:r>
          </a:p>
          <a:p>
            <a:r>
              <a:rPr lang="en-GB" sz="3100" dirty="0"/>
              <a:t>Mental health, largely in Lancashire</a:t>
            </a:r>
          </a:p>
          <a:p>
            <a:r>
              <a:rPr lang="en-GB" sz="3100" dirty="0"/>
              <a:t>GPs in Lancashire</a:t>
            </a:r>
          </a:p>
          <a:p>
            <a:r>
              <a:rPr lang="en-GB" sz="3100" dirty="0"/>
              <a:t>Regulated care sector in Lancashire</a:t>
            </a:r>
          </a:p>
          <a:p>
            <a:r>
              <a:rPr lang="en-GB" sz="3100" dirty="0"/>
              <a:t>Out of Hours GP and Walk in Centres</a:t>
            </a:r>
          </a:p>
          <a:p>
            <a:r>
              <a:rPr lang="en-GB" sz="3100" dirty="0"/>
              <a:t>Ormskirk site in Lancashire</a:t>
            </a:r>
          </a:p>
          <a:p>
            <a:r>
              <a:rPr lang="en-GB" sz="3100" dirty="0"/>
              <a:t>Edge Hill University</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26" y="2292738"/>
            <a:ext cx="3746928" cy="3746928"/>
          </a:xfrm>
          <a:prstGeom prst="rect">
            <a:avLst/>
          </a:prstGeom>
        </p:spPr>
      </p:pic>
    </p:spTree>
    <p:extLst>
      <p:ext uri="{BB962C8B-B14F-4D97-AF65-F5344CB8AC3E}">
        <p14:creationId xmlns:p14="http://schemas.microsoft.com/office/powerpoint/2010/main" val="289446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13" y="128619"/>
            <a:ext cx="9075420" cy="1260475"/>
          </a:xfrm>
        </p:spPr>
        <p:txBody>
          <a:bodyPr>
            <a:normAutofit/>
          </a:bodyPr>
          <a:lstStyle/>
          <a:p>
            <a:r>
              <a:rPr lang="en-GB" dirty="0"/>
              <a:t>Healthier Lancashire &amp; South Cumbria </a:t>
            </a:r>
          </a:p>
        </p:txBody>
      </p:sp>
      <p:pic>
        <p:nvPicPr>
          <p:cNvPr id="4" name="Content Placeholder 3"/>
          <p:cNvPicPr>
            <a:picLocks noGrp="1" noChangeAspect="1"/>
          </p:cNvPicPr>
          <p:nvPr>
            <p:ph idx="1"/>
          </p:nvPr>
        </p:nvPicPr>
        <p:blipFill>
          <a:blip r:embed="rId2"/>
          <a:stretch>
            <a:fillRect/>
          </a:stretch>
        </p:blipFill>
        <p:spPr>
          <a:xfrm>
            <a:off x="2326784" y="1228414"/>
            <a:ext cx="5776207" cy="5803548"/>
          </a:xfrm>
          <a:prstGeom prst="rect">
            <a:avLst/>
          </a:prstGeom>
        </p:spPr>
      </p:pic>
    </p:spTree>
    <p:extLst>
      <p:ext uri="{BB962C8B-B14F-4D97-AF65-F5344CB8AC3E}">
        <p14:creationId xmlns:p14="http://schemas.microsoft.com/office/powerpoint/2010/main" val="167659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40" y="335014"/>
            <a:ext cx="5781822" cy="984738"/>
          </a:xfrm>
        </p:spPr>
        <p:txBody>
          <a:bodyPr>
            <a:noAutofit/>
          </a:bodyPr>
          <a:lstStyle/>
          <a:p>
            <a:r>
              <a:rPr lang="en-GB" sz="3200" dirty="0"/>
              <a:t>West Lancs working across and influencing both areas</a:t>
            </a:r>
          </a:p>
        </p:txBody>
      </p:sp>
      <p:pic>
        <p:nvPicPr>
          <p:cNvPr id="4" name="Picture 3"/>
          <p:cNvPicPr>
            <a:picLocks noChangeAspect="1"/>
          </p:cNvPicPr>
          <p:nvPr/>
        </p:nvPicPr>
        <p:blipFill>
          <a:blip r:embed="rId2"/>
          <a:stretch>
            <a:fillRect/>
          </a:stretch>
        </p:blipFill>
        <p:spPr>
          <a:xfrm>
            <a:off x="412150" y="1875613"/>
            <a:ext cx="8108522" cy="4561043"/>
          </a:xfrm>
          <a:prstGeom prst="rect">
            <a:avLst/>
          </a:prstGeom>
        </p:spPr>
      </p:pic>
      <p:sp>
        <p:nvSpPr>
          <p:cNvPr id="5" name="TextBox 4"/>
          <p:cNvSpPr txBox="1"/>
          <p:nvPr/>
        </p:nvSpPr>
        <p:spPr>
          <a:xfrm>
            <a:off x="2132610" y="6051037"/>
            <a:ext cx="2541082" cy="771237"/>
          </a:xfrm>
          <a:prstGeom prst="rect">
            <a:avLst/>
          </a:prstGeom>
          <a:noFill/>
        </p:spPr>
        <p:txBody>
          <a:bodyPr wrap="square" rtlCol="0">
            <a:spAutoFit/>
          </a:bodyPr>
          <a:lstStyle/>
          <a:p>
            <a:r>
              <a:rPr lang="en-GB" sz="2206" dirty="0">
                <a:latin typeface="Arial" panose="020B0604020202020204" pitchFamily="34" charset="0"/>
                <a:cs typeface="Arial" panose="020B0604020202020204" pitchFamily="34" charset="0"/>
              </a:rPr>
              <a:t>Hospital work in Merseyside</a:t>
            </a:r>
          </a:p>
        </p:txBody>
      </p:sp>
      <p:sp>
        <p:nvSpPr>
          <p:cNvPr id="7" name="TextBox 6"/>
          <p:cNvSpPr txBox="1"/>
          <p:nvPr/>
        </p:nvSpPr>
        <p:spPr>
          <a:xfrm>
            <a:off x="7920112" y="1319752"/>
            <a:ext cx="2189298"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Lancashire Health and Social Care work</a:t>
            </a:r>
          </a:p>
        </p:txBody>
      </p:sp>
    </p:spTree>
    <p:extLst>
      <p:ext uri="{BB962C8B-B14F-4D97-AF65-F5344CB8AC3E}">
        <p14:creationId xmlns:p14="http://schemas.microsoft.com/office/powerpoint/2010/main" val="373819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56243" y="1875614"/>
            <a:ext cx="8571230" cy="1621111"/>
          </a:xfrm>
        </p:spPr>
        <p:txBody>
          <a:bodyPr/>
          <a:lstStyle/>
          <a:p>
            <a:r>
              <a:rPr lang="en-GB" b="1" dirty="0"/>
              <a:t>Our key focus is the Out of Hospital strategy </a:t>
            </a:r>
          </a:p>
        </p:txBody>
      </p:sp>
      <p:sp>
        <p:nvSpPr>
          <p:cNvPr id="6" name="Subtitle 5"/>
          <p:cNvSpPr>
            <a:spLocks noGrp="1"/>
          </p:cNvSpPr>
          <p:nvPr>
            <p:ph type="subTitle" idx="1"/>
          </p:nvPr>
        </p:nvSpPr>
        <p:spPr>
          <a:xfrm>
            <a:off x="1612104" y="4416695"/>
            <a:ext cx="7562850" cy="1825938"/>
          </a:xfrm>
        </p:spPr>
        <p:txBody>
          <a:bodyPr>
            <a:normAutofit/>
          </a:bodyPr>
          <a:lstStyle/>
          <a:p>
            <a:r>
              <a:rPr lang="en-GB" i="1" dirty="0"/>
              <a:t>“Health is a state of complete physical, mental and social well-being, and not merely the absence of disease or infirmity”</a:t>
            </a:r>
          </a:p>
          <a:p>
            <a:r>
              <a:rPr lang="en-GB" i="1" dirty="0"/>
              <a:t>World Health Organisation 1948</a:t>
            </a:r>
          </a:p>
        </p:txBody>
      </p:sp>
    </p:spTree>
    <p:extLst>
      <p:ext uri="{BB962C8B-B14F-4D97-AF65-F5344CB8AC3E}">
        <p14:creationId xmlns:p14="http://schemas.microsoft.com/office/powerpoint/2010/main" val="103235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2018543" y="697149"/>
            <a:ext cx="4971389" cy="6344088"/>
          </a:xfrm>
          <a:prstGeom prst="rect">
            <a:avLst/>
          </a:prstGeom>
        </p:spPr>
      </p:pic>
      <p:sp>
        <p:nvSpPr>
          <p:cNvPr id="7" name="TextBox 6"/>
          <p:cNvSpPr txBox="1"/>
          <p:nvPr/>
        </p:nvSpPr>
        <p:spPr>
          <a:xfrm>
            <a:off x="3659125" y="1487443"/>
            <a:ext cx="1680523"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Community Services Transformation</a:t>
            </a:r>
          </a:p>
        </p:txBody>
      </p:sp>
      <p:sp>
        <p:nvSpPr>
          <p:cNvPr id="8" name="TextBox 7"/>
          <p:cNvSpPr txBox="1"/>
          <p:nvPr/>
        </p:nvSpPr>
        <p:spPr>
          <a:xfrm>
            <a:off x="2175238" y="4680447"/>
            <a:ext cx="1662390"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Primary Care Transformation</a:t>
            </a:r>
          </a:p>
        </p:txBody>
      </p:sp>
      <p:sp>
        <p:nvSpPr>
          <p:cNvPr id="9" name="TextBox 8"/>
          <p:cNvSpPr txBox="1"/>
          <p:nvPr/>
        </p:nvSpPr>
        <p:spPr>
          <a:xfrm>
            <a:off x="5423165" y="4642272"/>
            <a:ext cx="1216786"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Health inequalities including Well Skelmersdale</a:t>
            </a:r>
          </a:p>
        </p:txBody>
      </p:sp>
      <p:sp>
        <p:nvSpPr>
          <p:cNvPr id="10" name="TextBox 9"/>
          <p:cNvSpPr txBox="1"/>
          <p:nvPr/>
        </p:nvSpPr>
        <p:spPr>
          <a:xfrm>
            <a:off x="4001551" y="3423371"/>
            <a:ext cx="1406026"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Out of Hospital Strategy “Building the future Together”</a:t>
            </a:r>
          </a:p>
        </p:txBody>
      </p:sp>
      <p:sp>
        <p:nvSpPr>
          <p:cNvPr id="2" name="TextBox 1"/>
          <p:cNvSpPr txBox="1"/>
          <p:nvPr/>
        </p:nvSpPr>
        <p:spPr>
          <a:xfrm>
            <a:off x="634215" y="265364"/>
            <a:ext cx="1682312" cy="431785"/>
          </a:xfrm>
          <a:prstGeom prst="rect">
            <a:avLst/>
          </a:prstGeom>
          <a:noFill/>
        </p:spPr>
        <p:txBody>
          <a:bodyPr wrap="square" rtlCol="0">
            <a:spAutoFit/>
          </a:bodyPr>
          <a:lstStyle/>
          <a:p>
            <a:r>
              <a:rPr lang="en-GB" sz="2206" b="1" dirty="0"/>
              <a:t>LDP Strategy</a:t>
            </a:r>
          </a:p>
        </p:txBody>
      </p:sp>
      <p:graphicFrame>
        <p:nvGraphicFramePr>
          <p:cNvPr id="4" name="Table 3"/>
          <p:cNvGraphicFramePr>
            <a:graphicFrameLocks noGrp="1"/>
          </p:cNvGraphicFramePr>
          <p:nvPr>
            <p:extLst>
              <p:ext uri="{D42A27DB-BD31-4B8C-83A1-F6EECF244321}">
                <p14:modId xmlns:p14="http://schemas.microsoft.com/office/powerpoint/2010/main" val="1279819044"/>
              </p:ext>
            </p:extLst>
          </p:nvPr>
        </p:nvGraphicFramePr>
        <p:xfrm>
          <a:off x="6989933" y="84896"/>
          <a:ext cx="3940663" cy="7167760"/>
        </p:xfrm>
        <a:graphic>
          <a:graphicData uri="http://schemas.openxmlformats.org/drawingml/2006/table">
            <a:tbl>
              <a:tblPr>
                <a:tableStyleId>{7E9639D4-E3E2-4D34-9284-5A2195B3D0D7}</a:tableStyleId>
              </a:tblPr>
              <a:tblGrid>
                <a:gridCol w="663691">
                  <a:extLst>
                    <a:ext uri="{9D8B030D-6E8A-4147-A177-3AD203B41FA5}">
                      <a16:colId xmlns:a16="http://schemas.microsoft.com/office/drawing/2014/main" xmlns="" val="20000"/>
                    </a:ext>
                  </a:extLst>
                </a:gridCol>
                <a:gridCol w="293846">
                  <a:extLst>
                    <a:ext uri="{9D8B030D-6E8A-4147-A177-3AD203B41FA5}">
                      <a16:colId xmlns:a16="http://schemas.microsoft.com/office/drawing/2014/main" xmlns="" val="20001"/>
                    </a:ext>
                  </a:extLst>
                </a:gridCol>
                <a:gridCol w="369844">
                  <a:extLst>
                    <a:ext uri="{9D8B030D-6E8A-4147-A177-3AD203B41FA5}">
                      <a16:colId xmlns:a16="http://schemas.microsoft.com/office/drawing/2014/main" xmlns="" val="20002"/>
                    </a:ext>
                  </a:extLst>
                </a:gridCol>
                <a:gridCol w="995536">
                  <a:extLst>
                    <a:ext uri="{9D8B030D-6E8A-4147-A177-3AD203B41FA5}">
                      <a16:colId xmlns:a16="http://schemas.microsoft.com/office/drawing/2014/main" xmlns="" val="20003"/>
                    </a:ext>
                  </a:extLst>
                </a:gridCol>
                <a:gridCol w="1617746">
                  <a:extLst>
                    <a:ext uri="{9D8B030D-6E8A-4147-A177-3AD203B41FA5}">
                      <a16:colId xmlns:a16="http://schemas.microsoft.com/office/drawing/2014/main" xmlns="" val="20004"/>
                    </a:ext>
                  </a:extLst>
                </a:gridCol>
              </a:tblGrid>
              <a:tr h="244556">
                <a:tc gridSpan="3">
                  <a:txBody>
                    <a:bodyPr/>
                    <a:lstStyle/>
                    <a:p>
                      <a:pPr>
                        <a:lnSpc>
                          <a:spcPct val="115000"/>
                        </a:lnSpc>
                        <a:spcAft>
                          <a:spcPts val="1000"/>
                        </a:spcAft>
                      </a:pPr>
                      <a:r>
                        <a:rPr lang="en-GB" sz="1400" b="1" dirty="0">
                          <a:effectLst/>
                        </a:rPr>
                        <a:t>Features :</a:t>
                      </a:r>
                      <a:endParaRPr lang="en-GB" sz="1400" b="1" dirty="0">
                        <a:effectLst/>
                        <a:latin typeface="Calibri"/>
                        <a:ea typeface="Calibri"/>
                        <a:cs typeface="Times New Roman"/>
                      </a:endParaRPr>
                    </a:p>
                  </a:txBody>
                  <a:tcPr marL="3335" marR="3335" marT="4288" marB="0" anchor="b">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4556">
                <a:tc>
                  <a:txBody>
                    <a:bodyPr/>
                    <a:lstStyle/>
                    <a:p>
                      <a:pPr>
                        <a:lnSpc>
                          <a:spcPct val="115000"/>
                        </a:lnSpc>
                      </a:pPr>
                      <a:endParaRPr lang="en-GB" sz="1400" dirty="0">
                        <a:effectLst/>
                        <a:latin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gridSpan="2">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70791">
                <a:tc gridSpan="3">
                  <a:txBody>
                    <a:bodyPr/>
                    <a:lstStyle/>
                    <a:p>
                      <a:pPr>
                        <a:lnSpc>
                          <a:spcPct val="115000"/>
                        </a:lnSpc>
                        <a:spcAft>
                          <a:spcPts val="1000"/>
                        </a:spcAft>
                      </a:pPr>
                      <a:r>
                        <a:rPr lang="en-GB" sz="1400" dirty="0">
                          <a:effectLst/>
                        </a:rPr>
                        <a:t>Integrated Services</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30436">
                <a:tc gridSpan="4">
                  <a:txBody>
                    <a:bodyPr/>
                    <a:lstStyle/>
                    <a:p>
                      <a:pPr>
                        <a:lnSpc>
                          <a:spcPct val="115000"/>
                        </a:lnSpc>
                        <a:spcAft>
                          <a:spcPts val="1000"/>
                        </a:spcAft>
                      </a:pPr>
                      <a:r>
                        <a:rPr lang="en-GB" sz="1400" dirty="0">
                          <a:effectLst/>
                        </a:rPr>
                        <a:t>Neighbourhood teams</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30436">
                <a:tc gridSpan="4">
                  <a:txBody>
                    <a:bodyPr/>
                    <a:lstStyle/>
                    <a:p>
                      <a:pPr>
                        <a:lnSpc>
                          <a:spcPct val="115000"/>
                        </a:lnSpc>
                        <a:spcAft>
                          <a:spcPts val="1000"/>
                        </a:spcAft>
                      </a:pPr>
                      <a:r>
                        <a:rPr lang="en-GB" sz="1400" dirty="0">
                          <a:effectLst/>
                        </a:rPr>
                        <a:t>Single point of Access</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30436">
                <a:tc gridSpan="5">
                  <a:txBody>
                    <a:bodyPr/>
                    <a:lstStyle/>
                    <a:p>
                      <a:pPr>
                        <a:lnSpc>
                          <a:spcPct val="115000"/>
                        </a:lnSpc>
                        <a:spcAft>
                          <a:spcPts val="1000"/>
                        </a:spcAft>
                      </a:pPr>
                      <a:r>
                        <a:rPr lang="en-GB" sz="1400" dirty="0">
                          <a:effectLst/>
                        </a:rPr>
                        <a:t>Wider determinants of ill health</a:t>
                      </a:r>
                      <a:endParaRPr lang="en-GB" sz="1400" dirty="0">
                        <a:effectLst/>
                        <a:latin typeface="Calibri"/>
                        <a:ea typeface="Calibri"/>
                        <a:cs typeface="Times New Roman"/>
                      </a:endParaRPr>
                    </a:p>
                  </a:txBody>
                  <a:tcPr marL="3335" marR="3335" marT="4288" marB="0" anchor="b">
                    <a:lnL w="9525" cap="flat" cmpd="sng" algn="ctr">
                      <a:noFill/>
                      <a:prstDash val="solid"/>
                    </a:lnL>
                    <a:lnR w="9525" cap="flat" cmpd="sng" algn="ctr">
                      <a:noFill/>
                      <a:prstDash val="solid"/>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230436">
                <a:tc gridSpan="5">
                  <a:txBody>
                    <a:bodyPr/>
                    <a:lstStyle/>
                    <a:p>
                      <a:pPr>
                        <a:lnSpc>
                          <a:spcPct val="115000"/>
                        </a:lnSpc>
                        <a:spcAft>
                          <a:spcPts val="1000"/>
                        </a:spcAft>
                      </a:pPr>
                      <a:r>
                        <a:rPr lang="en-GB" sz="1400" dirty="0">
                          <a:effectLst/>
                        </a:rPr>
                        <a:t>Prevention and social prescribing</a:t>
                      </a:r>
                      <a:endParaRPr lang="en-GB" sz="1400" dirty="0">
                        <a:effectLst/>
                        <a:latin typeface="Calibri"/>
                        <a:ea typeface="Calibri"/>
                        <a:cs typeface="Times New Roman"/>
                      </a:endParaRPr>
                    </a:p>
                  </a:txBody>
                  <a:tcPr marL="3335" marR="3335" marT="4288" marB="0" anchor="b">
                    <a:lnL w="9525" cap="flat" cmpd="sng" algn="ctr">
                      <a:noFill/>
                      <a:prstDash val="solid"/>
                    </a:lnL>
                    <a:lnR w="9525" cap="flat" cmpd="sng" algn="ctr">
                      <a:noFill/>
                      <a:prstDash val="solid"/>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362609">
                <a:tc gridSpan="3">
                  <a:txBody>
                    <a:bodyPr/>
                    <a:lstStyle/>
                    <a:p>
                      <a:pPr>
                        <a:lnSpc>
                          <a:spcPct val="115000"/>
                        </a:lnSpc>
                        <a:spcAft>
                          <a:spcPts val="1000"/>
                        </a:spcAft>
                      </a:pPr>
                      <a:r>
                        <a:rPr lang="en-GB" sz="1400" dirty="0">
                          <a:effectLst/>
                        </a:rPr>
                        <a:t>Early years health</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30436">
                <a:tc gridSpan="5">
                  <a:txBody>
                    <a:bodyPr/>
                    <a:lstStyle/>
                    <a:p>
                      <a:pPr>
                        <a:lnSpc>
                          <a:spcPct val="115000"/>
                        </a:lnSpc>
                        <a:spcAft>
                          <a:spcPts val="1000"/>
                        </a:spcAft>
                      </a:pPr>
                      <a:r>
                        <a:rPr lang="en-GB" sz="1400" dirty="0">
                          <a:effectLst/>
                        </a:rPr>
                        <a:t>Health, Social care and multi-agency</a:t>
                      </a:r>
                      <a:endParaRPr lang="en-GB" sz="1400" dirty="0">
                        <a:effectLst/>
                        <a:latin typeface="Calibri"/>
                        <a:ea typeface="Calibri"/>
                        <a:cs typeface="Times New Roman"/>
                      </a:endParaRPr>
                    </a:p>
                  </a:txBody>
                  <a:tcPr marL="3335" marR="3335" marT="4288" marB="0" anchor="b">
                    <a:lnL w="9525" cap="flat" cmpd="sng" algn="ctr">
                      <a:noFill/>
                      <a:prstDash val="solid"/>
                    </a:lnL>
                    <a:lnR w="9525" cap="flat" cmpd="sng" algn="ctr">
                      <a:noFill/>
                      <a:prstDash val="solid"/>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r h="230436">
                <a:tc gridSpan="5">
                  <a:txBody>
                    <a:bodyPr/>
                    <a:lstStyle/>
                    <a:p>
                      <a:pPr>
                        <a:lnSpc>
                          <a:spcPct val="115000"/>
                        </a:lnSpc>
                        <a:spcAft>
                          <a:spcPts val="1000"/>
                        </a:spcAft>
                      </a:pPr>
                      <a:r>
                        <a:rPr lang="en-GB" sz="1400" dirty="0">
                          <a:effectLst/>
                        </a:rPr>
                        <a:t>Strong third sector involvement</a:t>
                      </a:r>
                      <a:endParaRPr lang="en-GB" sz="1400" dirty="0">
                        <a:effectLst/>
                        <a:latin typeface="Calibri"/>
                        <a:ea typeface="Calibri"/>
                        <a:cs typeface="Times New Roman"/>
                      </a:endParaRPr>
                    </a:p>
                  </a:txBody>
                  <a:tcPr marL="3335" marR="3335" marT="4288" marB="0" anchor="b">
                    <a:lnL w="9525" cap="flat" cmpd="sng" algn="ctr">
                      <a:noFill/>
                      <a:prstDash val="solid"/>
                    </a:lnL>
                    <a:lnR w="9525" cap="flat" cmpd="sng" algn="ctr">
                      <a:noFill/>
                      <a:prstDash val="solid"/>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9"/>
                  </a:ext>
                </a:extLst>
              </a:tr>
              <a:tr h="362609">
                <a:tc gridSpan="4">
                  <a:txBody>
                    <a:bodyPr/>
                    <a:lstStyle/>
                    <a:p>
                      <a:pPr>
                        <a:lnSpc>
                          <a:spcPct val="115000"/>
                        </a:lnSpc>
                        <a:spcAft>
                          <a:spcPts val="1000"/>
                        </a:spcAft>
                      </a:pPr>
                      <a:r>
                        <a:rPr lang="en-GB" sz="1400" dirty="0">
                          <a:effectLst/>
                        </a:rPr>
                        <a:t>Wellness as well as ill health</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470791">
                <a:tc gridSpan="4">
                  <a:txBody>
                    <a:bodyPr/>
                    <a:lstStyle/>
                    <a:p>
                      <a:pPr>
                        <a:lnSpc>
                          <a:spcPct val="115000"/>
                        </a:lnSpc>
                        <a:spcAft>
                          <a:spcPts val="1000"/>
                        </a:spcAft>
                      </a:pPr>
                      <a:r>
                        <a:rPr lang="en-GB" sz="1400" dirty="0">
                          <a:effectLst/>
                        </a:rPr>
                        <a:t>Community resilience and asset utilisation</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30436">
                <a:tc gridSpan="5">
                  <a:txBody>
                    <a:bodyPr/>
                    <a:lstStyle/>
                    <a:p>
                      <a:pPr>
                        <a:lnSpc>
                          <a:spcPct val="115000"/>
                        </a:lnSpc>
                        <a:spcAft>
                          <a:spcPts val="1000"/>
                        </a:spcAft>
                      </a:pPr>
                      <a:r>
                        <a:rPr lang="en-GB" sz="1400" dirty="0">
                          <a:effectLst/>
                        </a:rPr>
                        <a:t>Mental health parity with physical health</a:t>
                      </a:r>
                      <a:endParaRPr lang="en-GB" sz="1400" dirty="0">
                        <a:effectLst/>
                        <a:latin typeface="Calibri"/>
                        <a:ea typeface="Calibri"/>
                        <a:cs typeface="Times New Roman"/>
                      </a:endParaRPr>
                    </a:p>
                  </a:txBody>
                  <a:tcPr marL="3335" marR="3335" marT="4288" marB="0" anchor="b">
                    <a:lnL w="9525" cap="flat" cmpd="sng" algn="ctr">
                      <a:noFill/>
                      <a:prstDash val="solid"/>
                    </a:lnL>
                    <a:lnR w="9525" cap="flat" cmpd="sng" algn="ctr">
                      <a:noFill/>
                      <a:prstDash val="solid"/>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2"/>
                  </a:ext>
                </a:extLst>
              </a:tr>
              <a:tr h="635372">
                <a:tc gridSpan="5">
                  <a:txBody>
                    <a:bodyPr/>
                    <a:lstStyle/>
                    <a:p>
                      <a:pPr>
                        <a:lnSpc>
                          <a:spcPct val="115000"/>
                        </a:lnSpc>
                        <a:spcAft>
                          <a:spcPts val="1000"/>
                        </a:spcAft>
                      </a:pPr>
                      <a:r>
                        <a:rPr lang="en-GB" sz="1400" dirty="0">
                          <a:effectLst/>
                        </a:rPr>
                        <a:t>Targeting hotspot areas and health inequalities</a:t>
                      </a:r>
                    </a:p>
                    <a:p>
                      <a:pPr>
                        <a:lnSpc>
                          <a:spcPct val="115000"/>
                        </a:lnSpc>
                        <a:spcAft>
                          <a:spcPts val="1000"/>
                        </a:spcAft>
                      </a:pPr>
                      <a:r>
                        <a:rPr lang="en-GB" sz="1400" dirty="0">
                          <a:effectLst/>
                        </a:rPr>
                        <a:t>Risk Stratification</a:t>
                      </a:r>
                      <a:endParaRPr lang="en-GB" sz="1400" dirty="0">
                        <a:effectLst/>
                        <a:latin typeface="Calibri"/>
                        <a:ea typeface="Calibri"/>
                        <a:cs typeface="Times New Roman"/>
                      </a:endParaRPr>
                    </a:p>
                  </a:txBody>
                  <a:tcPr marL="3335" marR="3335" marT="4288" marB="0" anchor="b">
                    <a:lnL w="9525" cap="flat" cmpd="sng" algn="ctr">
                      <a:noFill/>
                      <a:prstDash val="solid"/>
                    </a:lnL>
                    <a:lnR w="9525" cap="flat" cmpd="sng" algn="ctr">
                      <a:noFill/>
                      <a:prstDash val="solid"/>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3"/>
                  </a:ext>
                </a:extLst>
              </a:tr>
              <a:tr h="470791">
                <a:tc gridSpan="3">
                  <a:txBody>
                    <a:bodyPr/>
                    <a:lstStyle/>
                    <a:p>
                      <a:pPr>
                        <a:lnSpc>
                          <a:spcPct val="115000"/>
                        </a:lnSpc>
                        <a:spcAft>
                          <a:spcPts val="1000"/>
                        </a:spcAft>
                      </a:pPr>
                      <a:r>
                        <a:rPr lang="en-GB" sz="1400" dirty="0">
                          <a:effectLst/>
                        </a:rPr>
                        <a:t>Flexible workforce</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362609">
                <a:tc gridSpan="4">
                  <a:txBody>
                    <a:bodyPr/>
                    <a:lstStyle/>
                    <a:p>
                      <a:pPr>
                        <a:lnSpc>
                          <a:spcPct val="115000"/>
                        </a:lnSpc>
                        <a:spcAft>
                          <a:spcPts val="1000"/>
                        </a:spcAft>
                      </a:pPr>
                      <a:r>
                        <a:rPr lang="en-GB" sz="1400" dirty="0">
                          <a:effectLst/>
                        </a:rPr>
                        <a:t>Maximising use of technology</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332636">
                <a:tc gridSpan="2">
                  <a:txBody>
                    <a:bodyPr/>
                    <a:lstStyle/>
                    <a:p>
                      <a:pPr>
                        <a:lnSpc>
                          <a:spcPct val="115000"/>
                        </a:lnSpc>
                      </a:pPr>
                      <a:endParaRPr lang="en-GB" sz="1400" dirty="0">
                        <a:effectLst/>
                        <a:latin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pPr>
                        <a:lnSpc>
                          <a:spcPct val="115000"/>
                        </a:lnSpc>
                      </a:pPr>
                      <a:endParaRPr lang="en-GB" sz="1300">
                        <a:effectLst/>
                        <a:latin typeface="Calibri"/>
                        <a:cs typeface="Times New Roman"/>
                      </a:endParaRPr>
                    </a:p>
                  </a:txBody>
                  <a:tcPr marL="3024" marR="3024" marT="3888" marB="0" anchor="b"/>
                </a:tc>
                <a:tc>
                  <a:txBody>
                    <a:bodyPr/>
                    <a:lstStyle/>
                    <a:p>
                      <a:endParaRPr lang="en-GB" sz="2200" dirty="0"/>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6"/>
                  </a:ext>
                </a:extLst>
              </a:tr>
              <a:tr h="332636">
                <a:tc gridSpan="2">
                  <a:txBody>
                    <a:bodyPr/>
                    <a:lstStyle/>
                    <a:p>
                      <a:pPr>
                        <a:lnSpc>
                          <a:spcPct val="115000"/>
                        </a:lnSpc>
                        <a:spcAft>
                          <a:spcPts val="1000"/>
                        </a:spcAft>
                      </a:pPr>
                      <a:r>
                        <a:rPr lang="en-GB" sz="1400" dirty="0">
                          <a:effectLst/>
                        </a:rPr>
                        <a:t>Catalysts:</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pPr>
                        <a:lnSpc>
                          <a:spcPct val="115000"/>
                        </a:lnSpc>
                      </a:pPr>
                      <a:endParaRPr lang="en-GB" sz="1300">
                        <a:effectLst/>
                        <a:latin typeface="Calibri"/>
                        <a:cs typeface="Times New Roman"/>
                      </a:endParaRPr>
                    </a:p>
                  </a:txBody>
                  <a:tcPr marL="3024" marR="3024" marT="3888" marB="0" anchor="b"/>
                </a:tc>
                <a:tc>
                  <a:txBody>
                    <a:bodyPr/>
                    <a:lstStyle/>
                    <a:p>
                      <a:endParaRPr lang="en-GB" sz="2200" dirty="0"/>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362609">
                <a:tc gridSpan="4">
                  <a:txBody>
                    <a:bodyPr/>
                    <a:lstStyle/>
                    <a:p>
                      <a:pPr>
                        <a:lnSpc>
                          <a:spcPct val="115000"/>
                        </a:lnSpc>
                        <a:spcAft>
                          <a:spcPts val="1000"/>
                        </a:spcAft>
                      </a:pPr>
                      <a:r>
                        <a:rPr lang="en-GB" sz="1400" dirty="0">
                          <a:effectLst/>
                        </a:rPr>
                        <a:t> New Community provider  - </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8"/>
                  </a:ext>
                </a:extLst>
              </a:tr>
              <a:tr h="565388">
                <a:tc gridSpan="3">
                  <a:txBody>
                    <a:bodyPr/>
                    <a:lstStyle/>
                    <a:p>
                      <a:pPr>
                        <a:lnSpc>
                          <a:spcPct val="115000"/>
                        </a:lnSpc>
                        <a:spcAft>
                          <a:spcPts val="1000"/>
                        </a:spcAft>
                      </a:pPr>
                      <a:r>
                        <a:rPr lang="en-GB" sz="1400" dirty="0">
                          <a:effectLst/>
                        </a:rPr>
                        <a:t>Well Skelmersdale</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244556">
                <a:tc gridSpan="3">
                  <a:txBody>
                    <a:bodyPr/>
                    <a:lstStyle/>
                    <a:p>
                      <a:pPr>
                        <a:lnSpc>
                          <a:spcPct val="115000"/>
                        </a:lnSpc>
                        <a:spcAft>
                          <a:spcPts val="1000"/>
                        </a:spcAft>
                      </a:pPr>
                      <a:r>
                        <a:rPr lang="en-GB" sz="1400" dirty="0">
                          <a:effectLst/>
                        </a:rPr>
                        <a:t>GP Federation</a:t>
                      </a:r>
                      <a:endParaRPr lang="en-GB" sz="1400" dirty="0">
                        <a:effectLst/>
                        <a:latin typeface="Calibri"/>
                        <a:ea typeface="Calibri"/>
                        <a:cs typeface="Times New Roman"/>
                      </a:endParaRPr>
                    </a:p>
                  </a:txBody>
                  <a:tcPr marL="3335" marR="3335" marT="4288" marB="0" anchor="b">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nSpc>
                          <a:spcPct val="115000"/>
                        </a:lnSpc>
                      </a:pPr>
                      <a:endParaRPr lang="en-GB" sz="1400" dirty="0">
                        <a:effectLst/>
                        <a:latin typeface="Calibri"/>
                        <a:cs typeface="Times New Roman"/>
                      </a:endParaRPr>
                    </a:p>
                  </a:txBody>
                  <a:tcPr marL="3335" marR="3335" marT="4288" marB="0" anchor="b">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nSpc>
                          <a:spcPct val="115000"/>
                        </a:lnSpc>
                      </a:pPr>
                      <a:endParaRPr lang="en-GB" sz="800" dirty="0">
                        <a:effectLst/>
                        <a:latin typeface="Calibri"/>
                        <a:cs typeface="Times New Roman"/>
                      </a:endParaRPr>
                    </a:p>
                  </a:txBody>
                  <a:tcPr marL="3335" marR="3335" marT="4288" marB="0" anchor="b">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174620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704" y="3318742"/>
            <a:ext cx="8571230" cy="1871144"/>
          </a:xfrm>
        </p:spPr>
        <p:txBody>
          <a:bodyPr>
            <a:normAutofit/>
          </a:bodyPr>
          <a:lstStyle/>
          <a:p>
            <a:r>
              <a:rPr lang="en-US" sz="6793" dirty="0">
                <a:solidFill>
                  <a:srgbClr val="1F2917"/>
                </a:solidFill>
              </a:rPr>
              <a:t>Some highlights </a:t>
            </a:r>
            <a:r>
              <a:rPr lang="en-US" sz="6793" dirty="0"/>
              <a:t/>
            </a:r>
            <a:br>
              <a:rPr lang="en-US" sz="6793" dirty="0"/>
            </a:br>
            <a:r>
              <a:rPr lang="en-US" sz="3679" dirty="0">
                <a:solidFill>
                  <a:srgbClr val="7A7F80"/>
                </a:solidFill>
              </a:rPr>
              <a:t>2017/18</a:t>
            </a:r>
          </a:p>
        </p:txBody>
      </p:sp>
    </p:spTree>
    <p:extLst>
      <p:ext uri="{BB962C8B-B14F-4D97-AF65-F5344CB8AC3E}">
        <p14:creationId xmlns:p14="http://schemas.microsoft.com/office/powerpoint/2010/main" val="4259104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 xmlns="1c7b7270-8f31-4a14-a923-fb26a1a04316">false</Archive>
    <_dlc_DocId xmlns="1bd89d41-bffc-4be9-a082-c6d0a23a79b5">WLCCG-1326401129-7689</_dlc_DocId>
    <_dlc_DocIdUrl xmlns="1bd89d41-bffc-4be9-a082-c6d0a23a79b5">
      <Url>https://wlccg.sharepoint.com/_layouts/15/DocIdRedir.aspx?ID=WLCCG-1326401129-7689</Url>
      <Description>WLCCG-1326401129-7689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E4DA25089249D41BEE9AB06BA0B8E5E" ma:contentTypeVersion="9" ma:contentTypeDescription="Create a new document." ma:contentTypeScope="" ma:versionID="23c8514139e855ae88e4f733f52ec343">
  <xsd:schema xmlns:xsd="http://www.w3.org/2001/XMLSchema" xmlns:xs="http://www.w3.org/2001/XMLSchema" xmlns:p="http://schemas.microsoft.com/office/2006/metadata/properties" xmlns:ns2="1bd89d41-bffc-4be9-a082-c6d0a23a79b5" xmlns:ns3="1c7b7270-8f31-4a14-a923-fb26a1a04316" targetNamespace="http://schemas.microsoft.com/office/2006/metadata/properties" ma:root="true" ma:fieldsID="9c61ab2e4aa631c4c7c8ac71c6648d44" ns2:_="" ns3:_="">
    <xsd:import namespace="1bd89d41-bffc-4be9-a082-c6d0a23a79b5"/>
    <xsd:import namespace="1c7b7270-8f31-4a14-a923-fb26a1a04316"/>
    <xsd:element name="properties">
      <xsd:complexType>
        <xsd:sequence>
          <xsd:element name="documentManagement">
            <xsd:complexType>
              <xsd:all>
                <xsd:element ref="ns2:_dlc_DocId" minOccurs="0"/>
                <xsd:element ref="ns2:_dlc_DocIdUrl" minOccurs="0"/>
                <xsd:element ref="ns2:_dlc_DocIdPersistId" minOccurs="0"/>
                <xsd:element ref="ns3:Archive" minOccurs="0"/>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89d41-bffc-4be9-a082-c6d0a23a79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c7b7270-8f31-4a14-a923-fb26a1a04316" elementFormDefault="qualified">
    <xsd:import namespace="http://schemas.microsoft.com/office/2006/documentManagement/types"/>
    <xsd:import namespace="http://schemas.microsoft.com/office/infopath/2007/PartnerControls"/>
    <xsd:element name="Archive" ma:index="11"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71958F-0513-4682-A705-C857C7A727AF}">
  <ds:schemaRefs>
    <ds:schemaRef ds:uri="http://schemas.microsoft.com/sharepoint/events"/>
  </ds:schemaRefs>
</ds:datastoreItem>
</file>

<file path=customXml/itemProps2.xml><?xml version="1.0" encoding="utf-8"?>
<ds:datastoreItem xmlns:ds="http://schemas.openxmlformats.org/officeDocument/2006/customXml" ds:itemID="{EDDB19D2-B68B-4A13-97C9-60EA075369EF}">
  <ds:schemaRefs>
    <ds:schemaRef ds:uri="http://schemas.microsoft.com/sharepoint/v3/contenttype/forms"/>
  </ds:schemaRefs>
</ds:datastoreItem>
</file>

<file path=customXml/itemProps3.xml><?xml version="1.0" encoding="utf-8"?>
<ds:datastoreItem xmlns:ds="http://schemas.openxmlformats.org/officeDocument/2006/customXml" ds:itemID="{164AD175-BF1C-4F7E-A730-53BE95FAE97A}">
  <ds:schemaRefs>
    <ds:schemaRef ds:uri="http://schemas.microsoft.com/office/2006/documentManagement/types"/>
    <ds:schemaRef ds:uri="http://www.w3.org/XML/1998/namespace"/>
    <ds:schemaRef ds:uri="http://purl.org/dc/elements/1.1/"/>
    <ds:schemaRef ds:uri="1c7b7270-8f31-4a14-a923-fb26a1a04316"/>
    <ds:schemaRef ds:uri="1bd89d41-bffc-4be9-a082-c6d0a23a79b5"/>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1A4C2CEA-B0D6-4835-8088-9BD0A5AAA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89d41-bffc-4be9-a082-c6d0a23a79b5"/>
    <ds:schemaRef ds:uri="1c7b7270-8f31-4a14-a923-fb26a1a043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3015</TotalTime>
  <Words>1905</Words>
  <Application>Microsoft Office PowerPoint</Application>
  <PresentationFormat>Custom</PresentationFormat>
  <Paragraphs>293</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Bradley Hand ITC</vt:lpstr>
      <vt:lpstr>Calibri</vt:lpstr>
      <vt:lpstr>Times New Roman</vt:lpstr>
      <vt:lpstr>Office Theme</vt:lpstr>
      <vt:lpstr>The NHS in West Lancashire  </vt:lpstr>
      <vt:lpstr>PowerPoint Presentation</vt:lpstr>
      <vt:lpstr>Merseyside from a West Lancs perspective</vt:lpstr>
      <vt:lpstr>Lancashire from a West Lancs perspective </vt:lpstr>
      <vt:lpstr>Healthier Lancashire &amp; South Cumbria </vt:lpstr>
      <vt:lpstr>West Lancs working across and influencing both areas</vt:lpstr>
      <vt:lpstr>Our key focus is the Out of Hospital strategy </vt:lpstr>
      <vt:lpstr>PowerPoint Presentation</vt:lpstr>
      <vt:lpstr>Some highlights  2017/18</vt:lpstr>
      <vt:lpstr>Reducing medicine waste </vt:lpstr>
      <vt:lpstr>Reducing medicine waste… the progress so far</vt:lpstr>
      <vt:lpstr>Reducing medicine waste  </vt:lpstr>
      <vt:lpstr>Primary care co-commissioning  </vt:lpstr>
      <vt:lpstr>Extended hours </vt:lpstr>
      <vt:lpstr>Patient Participation Groups (PPGs)</vt:lpstr>
      <vt:lpstr>Falls car</vt:lpstr>
      <vt:lpstr>Community health services  and urgent care services</vt:lpstr>
      <vt:lpstr>PowerPoint Presentation</vt:lpstr>
      <vt:lpstr>Respiratory events </vt:lpstr>
      <vt:lpstr>Chronic pain </vt:lpstr>
      <vt:lpstr>Financial recovery plan </vt:lpstr>
      <vt:lpstr>FLO</vt:lpstr>
      <vt:lpstr>PowerPoint Presentation</vt:lpstr>
      <vt:lpstr>Investment in voluntary, community  and faith sector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Britton</dc:creator>
  <cp:lastModifiedBy>Vicky Attwood</cp:lastModifiedBy>
  <cp:revision>18</cp:revision>
  <dcterms:created xsi:type="dcterms:W3CDTF">2013-04-24T16:32:04Z</dcterms:created>
  <dcterms:modified xsi:type="dcterms:W3CDTF">2017-04-24T13:06:21Z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0x0101001E4DA25089249D41BEE9AB06BA0B8E5E</vt:lpwstr>
  </property>
  <property fmtid="{D5CDD505-2E9C-101B-9397-08002B2CF9AE}" pid="3" name="Order">
    <vt:r8>100</vt:r8>
  </property>
  <property fmtid="{D5CDD505-2E9C-101B-9397-08002B2CF9AE}" pid="4" name="_dlc_DocIdItemGuid">
    <vt:lpwstr>d85401cc-68ef-4450-95fe-8eaa98c8233a</vt:lpwstr>
  </property>
</Properties>
</file>